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5" r:id="rId2"/>
    <p:sldId id="272" r:id="rId3"/>
    <p:sldId id="279" r:id="rId4"/>
    <p:sldId id="273" r:id="rId5"/>
    <p:sldId id="280" r:id="rId6"/>
    <p:sldId id="274" r:id="rId7"/>
    <p:sldId id="281" r:id="rId8"/>
    <p:sldId id="276" r:id="rId9"/>
    <p:sldId id="282" r:id="rId10"/>
    <p:sldId id="283" r:id="rId11"/>
    <p:sldId id="27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6296" autoAdjust="0"/>
  </p:normalViewPr>
  <p:slideViewPr>
    <p:cSldViewPr snapToGrid="0">
      <p:cViewPr>
        <p:scale>
          <a:sx n="120" d="100"/>
          <a:sy n="120" d="100"/>
        </p:scale>
        <p:origin x="176"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92EA87-F3D4-4AC9-850B-F1ADF8D32E6C}" type="datetimeFigureOut">
              <a:rPr lang="en-US" smtClean="0"/>
              <a:t>7/1/23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CF875B-C251-4EEC-85BF-42E08781D5B6}" type="slidenum">
              <a:rPr lang="en-US" smtClean="0"/>
              <a:t>‹#›</a:t>
            </a:fld>
            <a:endParaRPr lang="en-US"/>
          </a:p>
        </p:txBody>
      </p:sp>
    </p:spTree>
    <p:extLst>
      <p:ext uri="{BB962C8B-B14F-4D97-AF65-F5344CB8AC3E}">
        <p14:creationId xmlns:p14="http://schemas.microsoft.com/office/powerpoint/2010/main" val="3593636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1. Comparison of metabolomic profiles of plasma samples from patients with glioblastoma before surgery and after surgery</a:t>
            </a:r>
          </a:p>
          <a:p>
            <a:pPr defTabSz="931774">
              <a:defRPr/>
            </a:pPr>
            <a:endParaRPr lang="en-US" dirty="0"/>
          </a:p>
          <a:p>
            <a:pPr marL="228600" indent="-228600" defTabSz="931774">
              <a:buAutoNum type="alphaUcParenBoth"/>
              <a:defRPr/>
            </a:pPr>
            <a:r>
              <a:rPr lang="en-US" dirty="0"/>
              <a:t>Partial 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surgery (Blue) and post surgery (green).</a:t>
            </a:r>
          </a:p>
          <a:p>
            <a:pPr marL="0" indent="0" defTabSz="931774">
              <a:buNone/>
              <a:defRPr/>
            </a:pPr>
            <a:endParaRPr lang="en-US" dirty="0">
              <a:latin typeface="Times New Roman" panose="02020603050405020304" pitchFamily="18" charset="0"/>
              <a:ea typeface="Calibri" panose="020F0502020204030204" pitchFamily="34" charset="0"/>
            </a:endParaRPr>
          </a:p>
          <a:p>
            <a:pPr marL="0" indent="0" defTabSz="931774">
              <a:buNone/>
              <a:defRPr/>
            </a:pPr>
            <a:r>
              <a:rPr lang="en-US" sz="1800" dirty="0">
                <a:effectLst/>
                <a:latin typeface="Times New Roman" panose="02020603050405020304" pitchFamily="18" charset="0"/>
                <a:ea typeface="Calibri" panose="020F0502020204030204" pitchFamily="34" charset="0"/>
              </a:rPr>
              <a:t>(B) Top 25 significant metabolites and compounds with the highest VIP scores in the PLS-DA model.</a:t>
            </a:r>
            <a:endParaRPr lang="en-US" dirty="0">
              <a:latin typeface="Times New Roman" panose="02020603050405020304" pitchFamily="18" charset="0"/>
              <a:ea typeface="Calibri" panose="020F0502020204030204" pitchFamily="34" charset="0"/>
            </a:endParaRPr>
          </a:p>
          <a:p>
            <a:pPr marL="0" indent="0" defTabSz="931774">
              <a:buNone/>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8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at post-surgery compared to at pre-surgery using p-value of &lt;0.05 and FC cutoff of 2. </a:t>
            </a: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at pre-surgery and post-surgery. Values were determined as peak heights from LC/MS analysis</a:t>
            </a:r>
            <a:r>
              <a:rPr lang="en-US" dirty="0">
                <a:latin typeface="Times New Roman" panose="02020603050405020304" pitchFamily="18" charset="0"/>
                <a:ea typeface="Calibri" panose="020F0502020204030204" pitchFamily="34" charset="0"/>
              </a:rPr>
              <a:t>. ** p value &lt;0.01, ……</a:t>
            </a:r>
          </a:p>
        </p:txBody>
      </p:sp>
      <p:sp>
        <p:nvSpPr>
          <p:cNvPr id="4" name="Slide Number Placeholder 3"/>
          <p:cNvSpPr>
            <a:spLocks noGrp="1"/>
          </p:cNvSpPr>
          <p:nvPr>
            <p:ph type="sldNum" sz="quarter" idx="5"/>
          </p:nvPr>
        </p:nvSpPr>
        <p:spPr/>
        <p:txBody>
          <a:bodyPr/>
          <a:lstStyle/>
          <a:p>
            <a:fld id="{1FCF875B-C251-4EEC-85BF-42E08781D5B6}" type="slidenum">
              <a:rPr lang="en-US" smtClean="0"/>
              <a:t>2</a:t>
            </a:fld>
            <a:endParaRPr lang="en-US"/>
          </a:p>
        </p:txBody>
      </p:sp>
    </p:spTree>
    <p:extLst>
      <p:ext uri="{BB962C8B-B14F-4D97-AF65-F5344CB8AC3E}">
        <p14:creationId xmlns:p14="http://schemas.microsoft.com/office/powerpoint/2010/main" val="1334581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1. Comparison of metabolomic profiles of plasma samples from patients with glioblastoma before surgery and after surgery</a:t>
            </a:r>
          </a:p>
          <a:p>
            <a:pPr defTabSz="931774">
              <a:defRPr/>
            </a:pPr>
            <a:endParaRPr lang="en-US" dirty="0"/>
          </a:p>
          <a:p>
            <a:pPr marL="228600" indent="-228600" defTabSz="931774">
              <a:buAutoNum type="alphaUcParenBoth"/>
              <a:defRPr/>
            </a:pPr>
            <a:r>
              <a:rPr lang="en-US" dirty="0"/>
              <a:t>Partial 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surgery (Blue) and post surgery (green).</a:t>
            </a:r>
          </a:p>
          <a:p>
            <a:pPr marL="0" indent="0" defTabSz="931774">
              <a:buNone/>
              <a:defRPr/>
            </a:pPr>
            <a:endParaRPr lang="en-US" dirty="0">
              <a:latin typeface="Times New Roman" panose="02020603050405020304" pitchFamily="18" charset="0"/>
              <a:ea typeface="Calibri" panose="020F0502020204030204" pitchFamily="34" charset="0"/>
            </a:endParaRPr>
          </a:p>
          <a:p>
            <a:pPr marL="0" indent="0" defTabSz="931774">
              <a:buNone/>
              <a:defRPr/>
            </a:pPr>
            <a:r>
              <a:rPr lang="en-US" sz="1800" dirty="0">
                <a:effectLst/>
                <a:latin typeface="Times New Roman" panose="02020603050405020304" pitchFamily="18" charset="0"/>
                <a:ea typeface="Calibri" panose="020F0502020204030204" pitchFamily="34" charset="0"/>
              </a:rPr>
              <a:t>(B) Top 25 significant metabolites and compounds with the highest VIP scores in the PLS-DA model.</a:t>
            </a:r>
            <a:endParaRPr lang="en-US" dirty="0">
              <a:latin typeface="Times New Roman" panose="02020603050405020304" pitchFamily="18" charset="0"/>
              <a:ea typeface="Calibri" panose="020F0502020204030204" pitchFamily="34" charset="0"/>
            </a:endParaRPr>
          </a:p>
          <a:p>
            <a:pPr marL="0" indent="0" defTabSz="931774">
              <a:buNone/>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8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at post-surgery compared to at pre-surgery using p-value of &lt;0.05 and FC cutoff of 2. </a:t>
            </a: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at pre-surgery and post-surgery. Values were determined as peak heights from LC/MS analysis</a:t>
            </a:r>
            <a:r>
              <a:rPr lang="en-US" dirty="0">
                <a:latin typeface="Times New Roman" panose="02020603050405020304" pitchFamily="18" charset="0"/>
                <a:ea typeface="Calibri" panose="020F0502020204030204" pitchFamily="34" charset="0"/>
              </a:rPr>
              <a:t>. ** p value &lt;0.01, ……</a:t>
            </a:r>
          </a:p>
        </p:txBody>
      </p:sp>
      <p:sp>
        <p:nvSpPr>
          <p:cNvPr id="4" name="Slide Number Placeholder 3"/>
          <p:cNvSpPr>
            <a:spLocks noGrp="1"/>
          </p:cNvSpPr>
          <p:nvPr>
            <p:ph type="sldNum" sz="quarter" idx="5"/>
          </p:nvPr>
        </p:nvSpPr>
        <p:spPr/>
        <p:txBody>
          <a:bodyPr/>
          <a:lstStyle/>
          <a:p>
            <a:fld id="{1FCF875B-C251-4EEC-85BF-42E08781D5B6}" type="slidenum">
              <a:rPr lang="en-US" smtClean="0"/>
              <a:t>3</a:t>
            </a:fld>
            <a:endParaRPr lang="en-US"/>
          </a:p>
        </p:txBody>
      </p:sp>
    </p:spTree>
    <p:extLst>
      <p:ext uri="{BB962C8B-B14F-4D97-AF65-F5344CB8AC3E}">
        <p14:creationId xmlns:p14="http://schemas.microsoft.com/office/powerpoint/2010/main" val="2819976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2. Comparison of metabolomic profiles of plasma samples from patients with glioblastoma before radiation and after radiation</a:t>
            </a:r>
          </a:p>
          <a:p>
            <a:pPr defTabSz="931774">
              <a:defRPr/>
            </a:pPr>
            <a:endParaRPr lang="en-US" dirty="0"/>
          </a:p>
          <a:p>
            <a:pPr marL="228600" indent="-228600" defTabSz="931774">
              <a:buAutoNum type="alphaUcParenBoth"/>
              <a:defRPr/>
            </a:pPr>
            <a:r>
              <a:rPr lang="en-US" dirty="0"/>
              <a:t>Partial 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radiation (Blue) and after radiation (green).</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rPr>
              <a:t>(B) Top 25 significant metabolites and compounds with the highest VIP scores in the PLS-DA model.</a:t>
            </a:r>
            <a:endParaRPr lang="en-US" dirty="0">
              <a:latin typeface="Times New Roman" panose="02020603050405020304" pitchFamily="18" charset="0"/>
              <a:ea typeface="Calibri" panose="020F0502020204030204" pitchFamily="34" charset="0"/>
            </a:endParaRPr>
          </a:p>
          <a:p>
            <a:pPr marL="0" indent="0" defTabSz="931774">
              <a:buNone/>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8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after radiation compared to pre-radiation therapy using p-value of &lt;0.05 and FC cutoff of 2.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after radiation and before radiation therapy. Values were determined as peak heights from LC/MS analysis</a:t>
            </a:r>
            <a:r>
              <a:rPr lang="en-US" dirty="0">
                <a:latin typeface="Times New Roman" panose="02020603050405020304" pitchFamily="18" charset="0"/>
                <a:ea typeface="Calibri" panose="020F0502020204030204" pitchFamily="34" charset="0"/>
              </a:rPr>
              <a:t>. ** p value &lt;0.01, ……</a:t>
            </a:r>
          </a:p>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4</a:t>
            </a:fld>
            <a:endParaRPr lang="en-US"/>
          </a:p>
        </p:txBody>
      </p:sp>
    </p:spTree>
    <p:extLst>
      <p:ext uri="{BB962C8B-B14F-4D97-AF65-F5344CB8AC3E}">
        <p14:creationId xmlns:p14="http://schemas.microsoft.com/office/powerpoint/2010/main" val="3003831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2. Comparison of metabolomic profiles of plasma samples from patients with glioblastoma before radiation and after radiation</a:t>
            </a:r>
          </a:p>
          <a:p>
            <a:pPr defTabSz="931774">
              <a:defRPr/>
            </a:pPr>
            <a:endParaRPr lang="en-US" dirty="0"/>
          </a:p>
          <a:p>
            <a:pPr marL="228600" indent="-228600" defTabSz="931774">
              <a:buAutoNum type="alphaUcParenBoth"/>
              <a:defRPr/>
            </a:pPr>
            <a:r>
              <a:rPr lang="en-US" dirty="0"/>
              <a:t>Partial 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radiation (Blue) and after radiation (green).</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rPr>
              <a:t>(B) Top 25 significant metabolites and compounds with the highest VIP scores in the PLS-DA model.</a:t>
            </a:r>
            <a:endParaRPr lang="en-US" dirty="0">
              <a:latin typeface="Times New Roman" panose="02020603050405020304" pitchFamily="18" charset="0"/>
              <a:ea typeface="Calibri" panose="020F0502020204030204" pitchFamily="34" charset="0"/>
            </a:endParaRPr>
          </a:p>
          <a:p>
            <a:pPr marL="0" indent="0" defTabSz="931774">
              <a:buNone/>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8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after radiation compared to pre-radiation therapy using p-value of &lt;0.05 and FC cutoff of 2. </a:t>
            </a:r>
            <a:endParaRPr lang="en-US" dirty="0">
              <a:latin typeface="Times New Roman" panose="02020603050405020304" pitchFamily="18" charset="0"/>
              <a:ea typeface="Calibri" panose="020F0502020204030204" pitchFamily="34" charset="0"/>
            </a:endParaRP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after radiation and before radiation therapy. Values were determined as peak heights from LC/MS analysis</a:t>
            </a:r>
            <a:r>
              <a:rPr lang="en-US" dirty="0">
                <a:latin typeface="Times New Roman" panose="02020603050405020304" pitchFamily="18" charset="0"/>
                <a:ea typeface="Calibri" panose="020F0502020204030204" pitchFamily="34" charset="0"/>
              </a:rPr>
              <a:t>. ** p value &lt;0.01, ……</a:t>
            </a:r>
          </a:p>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5</a:t>
            </a:fld>
            <a:endParaRPr lang="en-US"/>
          </a:p>
        </p:txBody>
      </p:sp>
    </p:spTree>
    <p:extLst>
      <p:ext uri="{BB962C8B-B14F-4D97-AF65-F5344CB8AC3E}">
        <p14:creationId xmlns:p14="http://schemas.microsoft.com/office/powerpoint/2010/main" val="1028597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3. Comparison of metabolomic profiles of plasma samples from patients with glioblastoma before radiation and after treatment (</a:t>
            </a:r>
            <a:r>
              <a:rPr lang="en-US" dirty="0" err="1"/>
              <a:t>Chemotherapy+Radiation</a:t>
            </a:r>
            <a:r>
              <a:rPr lang="en-US" dirty="0"/>
              <a:t>)</a:t>
            </a:r>
          </a:p>
          <a:p>
            <a:pPr defTabSz="931774">
              <a:defRPr/>
            </a:pPr>
            <a:endParaRPr lang="en-US" dirty="0"/>
          </a:p>
          <a:p>
            <a:pPr marL="228600" indent="-228600" defTabSz="931774">
              <a:buAutoNum type="alphaUcParenBoth"/>
              <a:defRPr/>
            </a:pPr>
            <a:r>
              <a:rPr lang="en-US"/>
              <a:t> Partial </a:t>
            </a:r>
            <a:r>
              <a:rPr lang="en-US" dirty="0"/>
              <a:t>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radiation (Blue) and after </a:t>
            </a:r>
            <a:r>
              <a:rPr lang="en-US" dirty="0" err="1">
                <a:latin typeface="Times New Roman" panose="02020603050405020304" pitchFamily="18" charset="0"/>
                <a:ea typeface="Calibri" panose="020F0502020204030204" pitchFamily="34" charset="0"/>
              </a:rPr>
              <a:t>treatement</a:t>
            </a:r>
            <a:r>
              <a:rPr lang="en-US" dirty="0">
                <a:latin typeface="Times New Roman" panose="02020603050405020304" pitchFamily="18" charset="0"/>
                <a:ea typeface="Calibri" panose="020F0502020204030204" pitchFamily="34" charset="0"/>
              </a:rPr>
              <a:t> (green).</a:t>
            </a:r>
          </a:p>
          <a:p>
            <a:pPr marL="228600" indent="-228600" defTabSz="931774">
              <a:buAutoNum type="alphaUcParenBoth"/>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rPr>
              <a:t>(B) Top 25 significant metabolites and compounds with the highest VIP scores in the PLS-DA model. P stands for pre-radiation while T stands for post-treatment groups.</a:t>
            </a: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2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after treatment compared to pre-radiation using p-value of &lt;0.05 and FC cutoff of 2. </a:t>
            </a: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after treatment and before radiation therapy. Values were determined as peak heights from LC/MS analysis</a:t>
            </a:r>
            <a:r>
              <a:rPr lang="en-US" dirty="0">
                <a:latin typeface="Times New Roman" panose="02020603050405020304" pitchFamily="18" charset="0"/>
                <a:ea typeface="Calibri" panose="020F0502020204030204" pitchFamily="34" charset="0"/>
              </a:rPr>
              <a:t>. ** p value &lt;0.01, ……</a:t>
            </a:r>
          </a:p>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6</a:t>
            </a:fld>
            <a:endParaRPr lang="en-US"/>
          </a:p>
        </p:txBody>
      </p:sp>
    </p:spTree>
    <p:extLst>
      <p:ext uri="{BB962C8B-B14F-4D97-AF65-F5344CB8AC3E}">
        <p14:creationId xmlns:p14="http://schemas.microsoft.com/office/powerpoint/2010/main" val="17355532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Figure 3. Comparison of metabolomic profiles of plasma samples from patients with glioblastoma before radiation and after treatment (</a:t>
            </a:r>
            <a:r>
              <a:rPr lang="en-US" dirty="0" err="1"/>
              <a:t>Chemotherapy+Radiation</a:t>
            </a:r>
            <a:r>
              <a:rPr lang="en-US" dirty="0"/>
              <a:t>)</a:t>
            </a:r>
          </a:p>
          <a:p>
            <a:pPr defTabSz="931774">
              <a:defRPr/>
            </a:pPr>
            <a:endParaRPr lang="en-US" dirty="0"/>
          </a:p>
          <a:p>
            <a:pPr marL="228600" indent="-228600" defTabSz="931774">
              <a:buAutoNum type="alphaUcParenBoth"/>
              <a:defRPr/>
            </a:pPr>
            <a:r>
              <a:rPr lang="en-US"/>
              <a:t> Partial </a:t>
            </a:r>
            <a:r>
              <a:rPr lang="en-US" dirty="0"/>
              <a:t>least square-discriminative analysis (</a:t>
            </a:r>
            <a:r>
              <a:rPr lang="en-US" dirty="0">
                <a:latin typeface="Times New Roman" panose="02020603050405020304" pitchFamily="18" charset="0"/>
                <a:ea typeface="Calibri" panose="020F0502020204030204" pitchFamily="34" charset="0"/>
              </a:rPr>
              <a:t>PLS-DA) score plot showing clear separation between plasma samples collected before radiation (Blue) and after </a:t>
            </a:r>
            <a:r>
              <a:rPr lang="en-US" dirty="0" err="1">
                <a:latin typeface="Times New Roman" panose="02020603050405020304" pitchFamily="18" charset="0"/>
                <a:ea typeface="Calibri" panose="020F0502020204030204" pitchFamily="34" charset="0"/>
              </a:rPr>
              <a:t>treatement</a:t>
            </a:r>
            <a:r>
              <a:rPr lang="en-US" dirty="0">
                <a:latin typeface="Times New Roman" panose="02020603050405020304" pitchFamily="18" charset="0"/>
                <a:ea typeface="Calibri" panose="020F0502020204030204" pitchFamily="34" charset="0"/>
              </a:rPr>
              <a:t> (green).</a:t>
            </a:r>
          </a:p>
          <a:p>
            <a:pPr marL="228600" indent="-228600" defTabSz="931774">
              <a:buAutoNum type="alphaUcParenBoth"/>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dirty="0">
                <a:effectLst/>
                <a:latin typeface="Times New Roman" panose="02020603050405020304" pitchFamily="18" charset="0"/>
                <a:ea typeface="Calibri" panose="020F0502020204030204" pitchFamily="34" charset="0"/>
              </a:rPr>
              <a:t>(B) Top 25 significant metabolites and compounds with the highest VIP scores in the PLS-DA model. P stands for pre-radiation while T stands for post-treatment groups.</a:t>
            </a: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(C) Heatmap of the top 40 altered metabolites between the two groups. </a:t>
            </a:r>
            <a:r>
              <a:rPr lang="en-US" sz="1200" dirty="0">
                <a:effectLst/>
                <a:latin typeface="Times New Roman" panose="02020603050405020304" pitchFamily="18" charset="0"/>
                <a:ea typeface="DengXian" panose="02010600030101010101" pitchFamily="2" charset="-122"/>
              </a:rPr>
              <a:t>Blue indicates decreased peak value and maroon indicates increased peak value of each compound listed. </a:t>
            </a:r>
          </a:p>
          <a:p>
            <a:pPr marL="0" marR="0" lvl="0" indent="0" algn="l" defTabSz="931774" rtl="0" eaLnBrk="1" fontAlgn="auto" latinLnBrk="0" hangingPunct="1">
              <a:lnSpc>
                <a:spcPct val="100000"/>
              </a:lnSpc>
              <a:spcBef>
                <a:spcPts val="0"/>
              </a:spcBef>
              <a:spcAft>
                <a:spcPts val="0"/>
              </a:spcAft>
              <a:buClrTx/>
              <a:buSzTx/>
              <a:buFontTx/>
              <a:buNone/>
              <a:tabLst/>
              <a:defRPr/>
            </a:pPr>
            <a:endParaRPr lang="en-US" dirty="0">
              <a:latin typeface="Times New Roman" panose="02020603050405020304" pitchFamily="18" charset="0"/>
              <a:ea typeface="Calibri" panose="020F050202020403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dirty="0">
                <a:latin typeface="Times New Roman" panose="02020603050405020304" pitchFamily="18" charset="0"/>
                <a:ea typeface="Calibri" panose="020F0502020204030204" pitchFamily="34" charset="0"/>
              </a:rPr>
              <a:t>(D) Volcano plot </a:t>
            </a:r>
            <a:r>
              <a:rPr lang="en-US" dirty="0">
                <a:latin typeface="Times New Roman" panose="02020603050405020304" pitchFamily="18" charset="0"/>
                <a:ea typeface="Calibri" panose="020F0502020204030204" pitchFamily="34" charset="0"/>
                <a:cs typeface="Arial" panose="020B0604020202020204" pitchFamily="34" charset="0"/>
              </a:rPr>
              <a:t>of increased (red) and decreased (blue) metabolites in plasma samples after treatment compared to pre-radiation using p-value of &lt;0.05 and FC cutoff of 2. </a:t>
            </a:r>
          </a:p>
          <a:p>
            <a:pPr defTabSz="931774">
              <a:defRPr/>
            </a:pPr>
            <a:endParaRPr lang="en-US" dirty="0">
              <a:latin typeface="Times New Roman" panose="02020603050405020304" pitchFamily="18" charset="0"/>
              <a:ea typeface="Calibri" panose="020F0502020204030204" pitchFamily="34" charset="0"/>
            </a:endParaRPr>
          </a:p>
          <a:p>
            <a:pPr defTabSz="931774">
              <a:defRPr/>
            </a:pPr>
            <a:r>
              <a:rPr lang="en-US" dirty="0">
                <a:latin typeface="Times New Roman" panose="02020603050405020304" pitchFamily="18" charset="0"/>
                <a:ea typeface="Calibri" panose="020F0502020204030204" pitchFamily="34" charset="0"/>
              </a:rPr>
              <a:t>(E) </a:t>
            </a:r>
            <a:r>
              <a:rPr lang="en-US" sz="1800" dirty="0">
                <a:effectLst/>
                <a:latin typeface="Times New Roman" panose="02020603050405020304" pitchFamily="18" charset="0"/>
                <a:ea typeface="DengXian" panose="02010600030101010101" pitchFamily="2" charset="-122"/>
              </a:rPr>
              <a:t>Box plots for significantly altered metabolites demonstrating the change in the level of each metabolite in plasma samples after treatment and before radiation therapy. Values were determined as peak heights from LC/MS analysis</a:t>
            </a:r>
            <a:r>
              <a:rPr lang="en-US" dirty="0">
                <a:latin typeface="Times New Roman" panose="02020603050405020304" pitchFamily="18" charset="0"/>
                <a:ea typeface="Calibri" panose="020F0502020204030204" pitchFamily="34" charset="0"/>
              </a:rPr>
              <a:t>. ** p value &lt;0.01, ……</a:t>
            </a:r>
          </a:p>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7</a:t>
            </a:fld>
            <a:endParaRPr lang="en-US"/>
          </a:p>
        </p:txBody>
      </p:sp>
    </p:spTree>
    <p:extLst>
      <p:ext uri="{BB962C8B-B14F-4D97-AF65-F5344CB8AC3E}">
        <p14:creationId xmlns:p14="http://schemas.microsoft.com/office/powerpoint/2010/main" val="23320235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8</a:t>
            </a:fld>
            <a:endParaRPr lang="en-US"/>
          </a:p>
        </p:txBody>
      </p:sp>
    </p:spTree>
    <p:extLst>
      <p:ext uri="{BB962C8B-B14F-4D97-AF65-F5344CB8AC3E}">
        <p14:creationId xmlns:p14="http://schemas.microsoft.com/office/powerpoint/2010/main" val="2995183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9</a:t>
            </a:fld>
            <a:endParaRPr lang="en-US"/>
          </a:p>
        </p:txBody>
      </p:sp>
    </p:spTree>
    <p:extLst>
      <p:ext uri="{BB962C8B-B14F-4D97-AF65-F5344CB8AC3E}">
        <p14:creationId xmlns:p14="http://schemas.microsoft.com/office/powerpoint/2010/main" val="1866895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CF875B-C251-4EEC-85BF-42E08781D5B6}" type="slidenum">
              <a:rPr lang="en-US" smtClean="0"/>
              <a:t>11</a:t>
            </a:fld>
            <a:endParaRPr lang="en-US"/>
          </a:p>
        </p:txBody>
      </p:sp>
    </p:spTree>
    <p:extLst>
      <p:ext uri="{BB962C8B-B14F-4D97-AF65-F5344CB8AC3E}">
        <p14:creationId xmlns:p14="http://schemas.microsoft.com/office/powerpoint/2010/main" val="1864466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A9D89-8F24-4453-B855-BCC946BFD0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20A3821-30E7-4A30-AFA6-A459A75D42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666C18-00B4-4811-8A8D-D0FC8BA1E82B}"/>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96DA5023-E1BE-4E88-B83C-DB4E587431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33F564-D974-4FE3-93C1-8538C717386E}"/>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253279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45F7C-EEA1-4E11-80C4-F01E77D3F3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53575B-9B2B-4213-85B2-BB017A61219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E590E1-7FAE-4A84-A749-A0A544EB2E93}"/>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4272D6F7-4B3A-4E21-B4DF-234C5B4F4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91C57A-87BF-483E-A931-F317E9E3ED17}"/>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2139953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709578-3210-461A-A499-925A6675B8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E3AFFD3-C6EB-42F3-BFE3-471C7E5BEA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F1FB91-9D5C-41B9-A130-246FD1DFD3F3}"/>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0AA011B7-9A80-46A4-8144-C300522E5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AA920D-7CB0-4852-9F75-A65366E34473}"/>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179452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3D3A5-99E5-4F79-88FD-A3EED85A5F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AF44288-8893-4B03-B768-8EA14D56658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ADB62D-77E4-4C80-A030-11A154C42F8F}"/>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52898E6F-0272-4893-AE7B-8DB9384C48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203194C-B224-4166-8781-56498ED5C937}"/>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2959164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8DFAE-2625-47E5-802A-D848ADA9BC7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90C237A-4B72-4F3C-B3F8-0100E4685F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433C2B-F343-44A8-BFC0-56E81B097FDB}"/>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99943248-9497-4E04-AD46-BC5830AD71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7A86B9-9E33-493A-BA3C-63852427FE5D}"/>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1057530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25C407-A4FD-4B76-AFA6-3C078A4481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BC3E84-8E98-4226-B518-26FA702D0DA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F5AD3E-AB0B-41B9-8555-01A72AB267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CDC69A-38ED-4C48-9A66-C71BACEAEA78}"/>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6" name="Footer Placeholder 5">
            <a:extLst>
              <a:ext uri="{FF2B5EF4-FFF2-40B4-BE49-F238E27FC236}">
                <a16:creationId xmlns:a16="http://schemas.microsoft.com/office/drawing/2014/main" id="{425E1698-78BA-4B27-BB3A-CB1A86609F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067830-253B-4996-8D44-595507E488FD}"/>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2986651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C2B74-226A-4C9B-8D58-FEE5CF893A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35FF11-0505-4775-A644-6E5A4328E8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8F3927-3F81-4B9E-BE8E-BE5F43EF6DA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B691DA-541D-462A-873E-860EAD16F8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6913C1-F2F2-4F2F-9A87-CF812AF7AA3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1A617D-05A1-4250-AD8F-F1BEFE041D39}"/>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8" name="Footer Placeholder 7">
            <a:extLst>
              <a:ext uri="{FF2B5EF4-FFF2-40B4-BE49-F238E27FC236}">
                <a16:creationId xmlns:a16="http://schemas.microsoft.com/office/drawing/2014/main" id="{80733932-BAF3-4695-A3E2-370EED1DBF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78537A4-DD31-4231-9E26-AFDE07A516C0}"/>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177339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887EF-472E-4D3B-996E-2E74EAE8280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0CEC662-0805-4684-9B39-F3CA5761ED14}"/>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4" name="Footer Placeholder 3">
            <a:extLst>
              <a:ext uri="{FF2B5EF4-FFF2-40B4-BE49-F238E27FC236}">
                <a16:creationId xmlns:a16="http://schemas.microsoft.com/office/drawing/2014/main" id="{6C1DD918-5179-487F-88CF-E992B395DB7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7C0E5F5-6EC2-418B-BCF9-03E6ABA1B7CF}"/>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430397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38535B3-DE15-4FF4-A796-762DC7F6D04B}"/>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3" name="Footer Placeholder 2">
            <a:extLst>
              <a:ext uri="{FF2B5EF4-FFF2-40B4-BE49-F238E27FC236}">
                <a16:creationId xmlns:a16="http://schemas.microsoft.com/office/drawing/2014/main" id="{8DA1F6C3-3C5A-4F60-A43E-9EDB3961890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A63685-7679-4D46-B233-6F0479070707}"/>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6196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DE13A-8D29-4764-9AC5-749B581A1D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A4CB2E-83ED-44AA-9DAE-67DC7250C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8B695C3-E08C-49EE-A30B-0D42F5F44F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A70DD04-F94F-4E6C-92D3-B6DCB5496D98}"/>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6" name="Footer Placeholder 5">
            <a:extLst>
              <a:ext uri="{FF2B5EF4-FFF2-40B4-BE49-F238E27FC236}">
                <a16:creationId xmlns:a16="http://schemas.microsoft.com/office/drawing/2014/main" id="{5F63AFBF-A922-4AF9-99D4-418C1B1839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4E55A8-2B10-4F64-B65E-2F52A623ED96}"/>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1720796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805AC-CED4-4F8A-A8C5-98BD0CBF27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7196E9-AF28-428F-9E53-A733E79051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01EE61-AEDD-4C2B-A429-729F0E1EB9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05BE88-9F70-4EBE-AD19-EFC3A8ECB1B8}"/>
              </a:ext>
            </a:extLst>
          </p:cNvPr>
          <p:cNvSpPr>
            <a:spLocks noGrp="1"/>
          </p:cNvSpPr>
          <p:nvPr>
            <p:ph type="dt" sz="half" idx="10"/>
          </p:nvPr>
        </p:nvSpPr>
        <p:spPr/>
        <p:txBody>
          <a:bodyPr/>
          <a:lstStyle/>
          <a:p>
            <a:fld id="{5CA63C7A-AB4E-48D9-8AD7-EA86AA162293}" type="datetimeFigureOut">
              <a:rPr lang="en-US" smtClean="0"/>
              <a:t>7/1/23</a:t>
            </a:fld>
            <a:endParaRPr lang="en-US"/>
          </a:p>
        </p:txBody>
      </p:sp>
      <p:sp>
        <p:nvSpPr>
          <p:cNvPr id="6" name="Footer Placeholder 5">
            <a:extLst>
              <a:ext uri="{FF2B5EF4-FFF2-40B4-BE49-F238E27FC236}">
                <a16:creationId xmlns:a16="http://schemas.microsoft.com/office/drawing/2014/main" id="{333F77C4-3ED6-4624-8CF3-B9F52A5EAD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7F0D7B-237D-4716-902B-2668D1B368BA}"/>
              </a:ext>
            </a:extLst>
          </p:cNvPr>
          <p:cNvSpPr>
            <a:spLocks noGrp="1"/>
          </p:cNvSpPr>
          <p:nvPr>
            <p:ph type="sldNum" sz="quarter" idx="12"/>
          </p:nvPr>
        </p:nvSpPr>
        <p:spPr/>
        <p:txBody>
          <a:bodyPr/>
          <a:lstStyle/>
          <a:p>
            <a:fld id="{5A932907-1607-46B3-96B9-ED54A1D7EC5C}" type="slidenum">
              <a:rPr lang="en-US" smtClean="0"/>
              <a:t>‹#›</a:t>
            </a:fld>
            <a:endParaRPr lang="en-US"/>
          </a:p>
        </p:txBody>
      </p:sp>
    </p:spTree>
    <p:extLst>
      <p:ext uri="{BB962C8B-B14F-4D97-AF65-F5344CB8AC3E}">
        <p14:creationId xmlns:p14="http://schemas.microsoft.com/office/powerpoint/2010/main" val="4280920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C90CAC-4315-42F9-8CCB-876997A046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8AE51A-5020-4157-A65C-B00340575E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AFED70-FB4B-4873-8ED7-8D80A66D4D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A63C7A-AB4E-48D9-8AD7-EA86AA162293}" type="datetimeFigureOut">
              <a:rPr lang="en-US" smtClean="0"/>
              <a:t>7/1/23</a:t>
            </a:fld>
            <a:endParaRPr lang="en-US"/>
          </a:p>
        </p:txBody>
      </p:sp>
      <p:sp>
        <p:nvSpPr>
          <p:cNvPr id="5" name="Footer Placeholder 4">
            <a:extLst>
              <a:ext uri="{FF2B5EF4-FFF2-40B4-BE49-F238E27FC236}">
                <a16:creationId xmlns:a16="http://schemas.microsoft.com/office/drawing/2014/main" id="{863C6C35-1DBB-4D6E-BA81-98943BA390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FBB58A-287C-4F78-B2BF-B10291F038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932907-1607-46B3-96B9-ED54A1D7EC5C}" type="slidenum">
              <a:rPr lang="en-US" smtClean="0"/>
              <a:t>‹#›</a:t>
            </a:fld>
            <a:endParaRPr lang="en-US"/>
          </a:p>
        </p:txBody>
      </p:sp>
    </p:spTree>
    <p:extLst>
      <p:ext uri="{BB962C8B-B14F-4D97-AF65-F5344CB8AC3E}">
        <p14:creationId xmlns:p14="http://schemas.microsoft.com/office/powerpoint/2010/main" val="2208829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oleObject" Target="../embeddings/oleObject3.bin"/><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14984" cy="663357"/>
          </a:xfrm>
        </p:spPr>
        <p:txBody>
          <a:bodyPr>
            <a:normAutofit/>
          </a:bodyPr>
          <a:lstStyle/>
          <a:p>
            <a:r>
              <a:rPr lang="en-US" sz="1800" b="1" dirty="0"/>
              <a:t>Table 1</a:t>
            </a:r>
          </a:p>
        </p:txBody>
      </p:sp>
      <p:graphicFrame>
        <p:nvGraphicFramePr>
          <p:cNvPr id="3" name="Table 2">
            <a:extLst>
              <a:ext uri="{FF2B5EF4-FFF2-40B4-BE49-F238E27FC236}">
                <a16:creationId xmlns:a16="http://schemas.microsoft.com/office/drawing/2014/main" id="{74389DC6-1924-2D64-E896-B8C937C1174C}"/>
              </a:ext>
            </a:extLst>
          </p:cNvPr>
          <p:cNvGraphicFramePr>
            <a:graphicFrameLocks noGrp="1"/>
          </p:cNvGraphicFramePr>
          <p:nvPr>
            <p:extLst>
              <p:ext uri="{D42A27DB-BD31-4B8C-83A1-F6EECF244321}">
                <p14:modId xmlns:p14="http://schemas.microsoft.com/office/powerpoint/2010/main" val="1591239220"/>
              </p:ext>
            </p:extLst>
          </p:nvPr>
        </p:nvGraphicFramePr>
        <p:xfrm>
          <a:off x="2592198" y="0"/>
          <a:ext cx="8682604" cy="6929803"/>
        </p:xfrm>
        <a:graphic>
          <a:graphicData uri="http://schemas.openxmlformats.org/drawingml/2006/table">
            <a:tbl>
              <a:tblPr firstRow="1" firstCol="1" bandRow="1">
                <a:tableStyleId>{5C22544A-7EE6-4342-B048-85BDC9FD1C3A}</a:tableStyleId>
              </a:tblPr>
              <a:tblGrid>
                <a:gridCol w="1186688">
                  <a:extLst>
                    <a:ext uri="{9D8B030D-6E8A-4147-A177-3AD203B41FA5}">
                      <a16:colId xmlns:a16="http://schemas.microsoft.com/office/drawing/2014/main" val="115805426"/>
                    </a:ext>
                  </a:extLst>
                </a:gridCol>
                <a:gridCol w="759480">
                  <a:extLst>
                    <a:ext uri="{9D8B030D-6E8A-4147-A177-3AD203B41FA5}">
                      <a16:colId xmlns:a16="http://schemas.microsoft.com/office/drawing/2014/main" val="1869812764"/>
                    </a:ext>
                  </a:extLst>
                </a:gridCol>
                <a:gridCol w="1503140">
                  <a:extLst>
                    <a:ext uri="{9D8B030D-6E8A-4147-A177-3AD203B41FA5}">
                      <a16:colId xmlns:a16="http://schemas.microsoft.com/office/drawing/2014/main" val="3870859857"/>
                    </a:ext>
                  </a:extLst>
                </a:gridCol>
                <a:gridCol w="1202511">
                  <a:extLst>
                    <a:ext uri="{9D8B030D-6E8A-4147-A177-3AD203B41FA5}">
                      <a16:colId xmlns:a16="http://schemas.microsoft.com/office/drawing/2014/main" val="1681653209"/>
                    </a:ext>
                  </a:extLst>
                </a:gridCol>
                <a:gridCol w="897928">
                  <a:extLst>
                    <a:ext uri="{9D8B030D-6E8A-4147-A177-3AD203B41FA5}">
                      <a16:colId xmlns:a16="http://schemas.microsoft.com/office/drawing/2014/main" val="4205840287"/>
                    </a:ext>
                  </a:extLst>
                </a:gridCol>
                <a:gridCol w="640812">
                  <a:extLst>
                    <a:ext uri="{9D8B030D-6E8A-4147-A177-3AD203B41FA5}">
                      <a16:colId xmlns:a16="http://schemas.microsoft.com/office/drawing/2014/main" val="2302689473"/>
                    </a:ext>
                  </a:extLst>
                </a:gridCol>
                <a:gridCol w="712013">
                  <a:extLst>
                    <a:ext uri="{9D8B030D-6E8A-4147-A177-3AD203B41FA5}">
                      <a16:colId xmlns:a16="http://schemas.microsoft.com/office/drawing/2014/main" val="1605069009"/>
                    </a:ext>
                  </a:extLst>
                </a:gridCol>
                <a:gridCol w="640812">
                  <a:extLst>
                    <a:ext uri="{9D8B030D-6E8A-4147-A177-3AD203B41FA5}">
                      <a16:colId xmlns:a16="http://schemas.microsoft.com/office/drawing/2014/main" val="2571610163"/>
                    </a:ext>
                  </a:extLst>
                </a:gridCol>
                <a:gridCol w="569610">
                  <a:extLst>
                    <a:ext uri="{9D8B030D-6E8A-4147-A177-3AD203B41FA5}">
                      <a16:colId xmlns:a16="http://schemas.microsoft.com/office/drawing/2014/main" val="303537247"/>
                    </a:ext>
                  </a:extLst>
                </a:gridCol>
                <a:gridCol w="569610">
                  <a:extLst>
                    <a:ext uri="{9D8B030D-6E8A-4147-A177-3AD203B41FA5}">
                      <a16:colId xmlns:a16="http://schemas.microsoft.com/office/drawing/2014/main" val="2887090687"/>
                    </a:ext>
                  </a:extLst>
                </a:gridCol>
              </a:tblGrid>
              <a:tr h="346123">
                <a:tc>
                  <a:txBody>
                    <a:bodyPr/>
                    <a:lstStyle/>
                    <a:p>
                      <a:pPr marL="0" marR="0" algn="ctr">
                        <a:spcBef>
                          <a:spcPts val="0"/>
                        </a:spcBef>
                        <a:spcAft>
                          <a:spcPts val="0"/>
                        </a:spcAft>
                      </a:pPr>
                      <a:r>
                        <a:rPr lang="en-US" sz="1200" dirty="0">
                          <a:effectLst/>
                        </a:rPr>
                        <a:t>Patient # </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rPr>
                        <a:t>Sex</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rPr>
                        <a:t>Ethnicity</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rPr>
                        <a:t>Age at Dx yr</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rPr>
                        <a:t>BMI at Dx</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dirty="0">
                          <a:effectLst/>
                          <a:latin typeface="Cambria" panose="02040503050406030204" pitchFamily="18" charset="0"/>
                          <a:ea typeface="MS Mincho" panose="02020609040205080304" pitchFamily="49" charset="-128"/>
                          <a:cs typeface="Arial" panose="020B0604020202020204" pitchFamily="34" charset="0"/>
                        </a:rPr>
                        <a:t>BS</a:t>
                      </a:r>
                    </a:p>
                  </a:txBody>
                  <a:tcPr marL="39123" marR="39123" marT="0" marB="0" anchor="b"/>
                </a:tc>
                <a:tc>
                  <a:txBody>
                    <a:bodyPr/>
                    <a:lstStyle/>
                    <a:p>
                      <a:pPr marL="0" marR="0" algn="ctr">
                        <a:spcBef>
                          <a:spcPts val="0"/>
                        </a:spcBef>
                        <a:spcAft>
                          <a:spcPts val="0"/>
                        </a:spcAft>
                      </a:pPr>
                      <a:r>
                        <a:rPr lang="en-US" sz="1200" dirty="0">
                          <a:effectLst/>
                        </a:rPr>
                        <a:t>S</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dirty="0">
                          <a:effectLst/>
                          <a:latin typeface="Cambria" panose="02040503050406030204" pitchFamily="18" charset="0"/>
                          <a:ea typeface="MS Mincho" panose="02020609040205080304" pitchFamily="49" charset="-128"/>
                          <a:cs typeface="Arial" panose="020B0604020202020204" pitchFamily="34" charset="0"/>
                        </a:rPr>
                        <a:t>RT</a:t>
                      </a:r>
                    </a:p>
                  </a:txBody>
                  <a:tcPr marL="39123" marR="39123" marT="0" marB="0" anchor="b"/>
                </a:tc>
                <a:tc>
                  <a:txBody>
                    <a:bodyPr/>
                    <a:lstStyle/>
                    <a:p>
                      <a:pPr marL="0" marR="0" algn="ctr">
                        <a:spcBef>
                          <a:spcPts val="0"/>
                        </a:spcBef>
                        <a:spcAft>
                          <a:spcPts val="0"/>
                        </a:spcAft>
                      </a:pPr>
                      <a:r>
                        <a:rPr lang="en-US" sz="1200" dirty="0">
                          <a:effectLst/>
                        </a:rPr>
                        <a:t>PRT</a:t>
                      </a:r>
                      <a:endParaRPr lang="en-US" sz="1200" dirty="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dirty="0">
                          <a:effectLst/>
                          <a:latin typeface="Cambria" panose="02040503050406030204" pitchFamily="18" charset="0"/>
                          <a:ea typeface="MS Mincho" panose="02020609040205080304" pitchFamily="49" charset="-128"/>
                          <a:cs typeface="Arial" panose="020B0604020202020204" pitchFamily="34" charset="0"/>
                        </a:rPr>
                        <a:t>PT</a:t>
                      </a:r>
                    </a:p>
                  </a:txBody>
                  <a:tcPr marL="39123" marR="39123" marT="0" marB="0" anchor="b"/>
                </a:tc>
                <a:extLst>
                  <a:ext uri="{0D108BD9-81ED-4DB2-BD59-A6C34878D82A}">
                    <a16:rowId xmlns:a16="http://schemas.microsoft.com/office/drawing/2014/main" val="2246071980"/>
                  </a:ext>
                </a:extLst>
              </a:tr>
              <a:tr h="161974">
                <a:tc>
                  <a:txBody>
                    <a:bodyPr/>
                    <a:lstStyle/>
                    <a:p>
                      <a:pPr marL="0" marR="0" algn="ctr">
                        <a:spcBef>
                          <a:spcPts val="0"/>
                        </a:spcBef>
                        <a:spcAft>
                          <a:spcPts val="0"/>
                        </a:spcAft>
                      </a:pPr>
                      <a:r>
                        <a:rPr lang="en-US" sz="1200">
                          <a:effectLst/>
                        </a:rPr>
                        <a:t>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M</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3468114251"/>
                  </a:ext>
                </a:extLst>
              </a:tr>
              <a:tr h="161974">
                <a:tc>
                  <a:txBody>
                    <a:bodyPr/>
                    <a:lstStyle/>
                    <a:p>
                      <a:pPr marL="0" marR="0" algn="ctr">
                        <a:spcBef>
                          <a:spcPts val="0"/>
                        </a:spcBef>
                        <a:spcAft>
                          <a:spcPts val="0"/>
                        </a:spcAft>
                      </a:pPr>
                      <a:r>
                        <a:rPr lang="en-US" sz="1200">
                          <a:effectLst/>
                        </a:rPr>
                        <a:t>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M</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72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333121075"/>
                  </a:ext>
                </a:extLst>
              </a:tr>
              <a:tr h="161974">
                <a:tc>
                  <a:txBody>
                    <a:bodyPr/>
                    <a:lstStyle/>
                    <a:p>
                      <a:pPr marL="0" marR="0" algn="ctr">
                        <a:spcBef>
                          <a:spcPts val="0"/>
                        </a:spcBef>
                        <a:spcAft>
                          <a:spcPts val="0"/>
                        </a:spcAft>
                      </a:pPr>
                      <a:r>
                        <a:rPr lang="en-US" sz="1200">
                          <a:effectLst/>
                        </a:rPr>
                        <a:t>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Hispanic</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43</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3956684013"/>
                  </a:ext>
                </a:extLst>
              </a:tr>
              <a:tr h="161974">
                <a:tc>
                  <a:txBody>
                    <a:bodyPr/>
                    <a:lstStyle/>
                    <a:p>
                      <a:pPr marL="0" marR="0" algn="ctr">
                        <a:spcBef>
                          <a:spcPts val="0"/>
                        </a:spcBef>
                        <a:spcAft>
                          <a:spcPts val="0"/>
                        </a:spcAft>
                      </a:pPr>
                      <a:r>
                        <a:rPr lang="en-US" sz="1200">
                          <a:effectLst/>
                        </a:rPr>
                        <a:t>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Asian</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2482100826"/>
                  </a:ext>
                </a:extLst>
              </a:tr>
              <a:tr h="161974">
                <a:tc>
                  <a:txBody>
                    <a:bodyPr/>
                    <a:lstStyle/>
                    <a:p>
                      <a:pPr marL="0" marR="0" algn="ctr">
                        <a:spcBef>
                          <a:spcPts val="0"/>
                        </a:spcBef>
                        <a:spcAft>
                          <a:spcPts val="0"/>
                        </a:spcAft>
                      </a:pPr>
                      <a:r>
                        <a:rPr lang="en-US" sz="1200">
                          <a:effectLst/>
                        </a:rPr>
                        <a:t>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White</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78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23</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4282869430"/>
                  </a:ext>
                </a:extLst>
              </a:tr>
              <a:tr h="161974">
                <a:tc>
                  <a:txBody>
                    <a:bodyPr/>
                    <a:lstStyle/>
                    <a:p>
                      <a:pPr marL="0" marR="0" algn="ctr">
                        <a:spcBef>
                          <a:spcPts val="0"/>
                        </a:spcBef>
                        <a:spcAft>
                          <a:spcPts val="0"/>
                        </a:spcAft>
                      </a:pPr>
                      <a:r>
                        <a:rPr lang="en-US" sz="1200">
                          <a:effectLst/>
                        </a:rPr>
                        <a:t>6</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Hispanic</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65</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1836644481"/>
                  </a:ext>
                </a:extLst>
              </a:tr>
              <a:tr h="161974">
                <a:tc>
                  <a:txBody>
                    <a:bodyPr/>
                    <a:lstStyle/>
                    <a:p>
                      <a:pPr marL="0" marR="0" algn="ctr">
                        <a:spcBef>
                          <a:spcPts val="0"/>
                        </a:spcBef>
                        <a:spcAft>
                          <a:spcPts val="0"/>
                        </a:spcAft>
                      </a:pPr>
                      <a:r>
                        <a:rPr lang="en-US" sz="1200">
                          <a:effectLst/>
                        </a:rPr>
                        <a:t>7</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White</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72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41</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4026667757"/>
                  </a:ext>
                </a:extLst>
              </a:tr>
              <a:tr h="161974">
                <a:tc>
                  <a:txBody>
                    <a:bodyPr/>
                    <a:lstStyle/>
                    <a:p>
                      <a:pPr marL="0" marR="0" algn="ctr">
                        <a:spcBef>
                          <a:spcPts val="0"/>
                        </a:spcBef>
                        <a:spcAft>
                          <a:spcPts val="0"/>
                        </a:spcAft>
                      </a:pPr>
                      <a:r>
                        <a:rPr lang="en-US" sz="1200">
                          <a:effectLst/>
                        </a:rPr>
                        <a:t>8</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80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24</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677152436"/>
                  </a:ext>
                </a:extLst>
              </a:tr>
              <a:tr h="161974">
                <a:tc>
                  <a:txBody>
                    <a:bodyPr/>
                    <a:lstStyle/>
                    <a:p>
                      <a:pPr marL="0" marR="0" algn="ctr">
                        <a:spcBef>
                          <a:spcPts val="0"/>
                        </a:spcBef>
                        <a:spcAft>
                          <a:spcPts val="0"/>
                        </a:spcAft>
                      </a:pPr>
                      <a:r>
                        <a:rPr lang="en-US" sz="1200">
                          <a:effectLst/>
                        </a:rPr>
                        <a:t>9</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White</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61</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102912159"/>
                  </a:ext>
                </a:extLst>
              </a:tr>
              <a:tr h="161974">
                <a:tc>
                  <a:txBody>
                    <a:bodyPr/>
                    <a:lstStyle/>
                    <a:p>
                      <a:pPr marL="0" marR="0" algn="ctr">
                        <a:spcBef>
                          <a:spcPts val="0"/>
                        </a:spcBef>
                        <a:spcAft>
                          <a:spcPts val="0"/>
                        </a:spcAft>
                      </a:pPr>
                      <a:r>
                        <a:rPr lang="en-US" sz="1200">
                          <a:effectLst/>
                        </a:rPr>
                        <a:t>10</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25</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1173935533"/>
                  </a:ext>
                </a:extLst>
              </a:tr>
              <a:tr h="161974">
                <a:tc>
                  <a:txBody>
                    <a:bodyPr/>
                    <a:lstStyle/>
                    <a:p>
                      <a:pPr marL="0" marR="0" algn="ctr">
                        <a:spcBef>
                          <a:spcPts val="0"/>
                        </a:spcBef>
                        <a:spcAft>
                          <a:spcPts val="0"/>
                        </a:spcAft>
                      </a:pPr>
                      <a:r>
                        <a:rPr lang="en-US" sz="1200">
                          <a:effectLst/>
                        </a:rPr>
                        <a:t>11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Indian</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60</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497874338"/>
                  </a:ext>
                </a:extLst>
              </a:tr>
              <a:tr h="161974">
                <a:tc>
                  <a:txBody>
                    <a:bodyPr/>
                    <a:lstStyle/>
                    <a:p>
                      <a:pPr marL="0" marR="0" algn="ctr">
                        <a:spcBef>
                          <a:spcPts val="0"/>
                        </a:spcBef>
                        <a:spcAft>
                          <a:spcPts val="0"/>
                        </a:spcAft>
                      </a:pPr>
                      <a:r>
                        <a:rPr lang="en-US" sz="1200">
                          <a:effectLst/>
                        </a:rPr>
                        <a:t>12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61</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25</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3267035038"/>
                  </a:ext>
                </a:extLst>
              </a:tr>
              <a:tr h="161974">
                <a:tc>
                  <a:txBody>
                    <a:bodyPr/>
                    <a:lstStyle/>
                    <a:p>
                      <a:pPr marL="0" marR="0" algn="ctr">
                        <a:spcBef>
                          <a:spcPts val="0"/>
                        </a:spcBef>
                        <a:spcAft>
                          <a:spcPts val="0"/>
                        </a:spcAft>
                      </a:pPr>
                      <a:r>
                        <a:rPr lang="en-US" sz="1200">
                          <a:effectLst/>
                        </a:rPr>
                        <a:t>13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2822584455"/>
                  </a:ext>
                </a:extLst>
              </a:tr>
              <a:tr h="161974">
                <a:tc>
                  <a:txBody>
                    <a:bodyPr/>
                    <a:lstStyle/>
                    <a:p>
                      <a:pPr marL="0" marR="0" algn="ctr">
                        <a:spcBef>
                          <a:spcPts val="0"/>
                        </a:spcBef>
                        <a:spcAft>
                          <a:spcPts val="0"/>
                        </a:spcAft>
                      </a:pPr>
                      <a:r>
                        <a:rPr lang="en-US" sz="1200">
                          <a:effectLst/>
                        </a:rPr>
                        <a:t>14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62</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347289035"/>
                  </a:ext>
                </a:extLst>
              </a:tr>
              <a:tr h="161974">
                <a:tc>
                  <a:txBody>
                    <a:bodyPr/>
                    <a:lstStyle/>
                    <a:p>
                      <a:pPr marL="0" marR="0" algn="ctr">
                        <a:spcBef>
                          <a:spcPts val="0"/>
                        </a:spcBef>
                        <a:spcAft>
                          <a:spcPts val="0"/>
                        </a:spcAft>
                      </a:pPr>
                      <a:r>
                        <a:rPr lang="en-US" sz="1200">
                          <a:effectLst/>
                        </a:rPr>
                        <a:t>15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31</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881656052"/>
                  </a:ext>
                </a:extLst>
              </a:tr>
              <a:tr h="161974">
                <a:tc>
                  <a:txBody>
                    <a:bodyPr/>
                    <a:lstStyle/>
                    <a:p>
                      <a:pPr marL="0" marR="0" algn="ctr">
                        <a:spcBef>
                          <a:spcPts val="0"/>
                        </a:spcBef>
                        <a:spcAft>
                          <a:spcPts val="0"/>
                        </a:spcAft>
                      </a:pPr>
                      <a:r>
                        <a:rPr lang="en-US" sz="1200">
                          <a:effectLst/>
                        </a:rPr>
                        <a:t>16</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44</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2606917612"/>
                  </a:ext>
                </a:extLst>
              </a:tr>
              <a:tr h="161974">
                <a:tc>
                  <a:txBody>
                    <a:bodyPr/>
                    <a:lstStyle/>
                    <a:p>
                      <a:pPr marL="0" marR="0" algn="ctr">
                        <a:spcBef>
                          <a:spcPts val="0"/>
                        </a:spcBef>
                        <a:spcAft>
                          <a:spcPts val="0"/>
                        </a:spcAft>
                      </a:pPr>
                      <a:r>
                        <a:rPr lang="en-US" sz="1200">
                          <a:effectLst/>
                        </a:rPr>
                        <a:t>17</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82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2187840849"/>
                  </a:ext>
                </a:extLst>
              </a:tr>
              <a:tr h="161974">
                <a:tc>
                  <a:txBody>
                    <a:bodyPr/>
                    <a:lstStyle/>
                    <a:p>
                      <a:pPr marL="0" marR="0" algn="ctr">
                        <a:spcBef>
                          <a:spcPts val="0"/>
                        </a:spcBef>
                        <a:spcAft>
                          <a:spcPts val="0"/>
                        </a:spcAft>
                      </a:pPr>
                      <a:r>
                        <a:rPr lang="en-US" sz="1200">
                          <a:effectLst/>
                        </a:rPr>
                        <a:t>18</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55</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972997413"/>
                  </a:ext>
                </a:extLst>
              </a:tr>
              <a:tr h="161974">
                <a:tc>
                  <a:txBody>
                    <a:bodyPr/>
                    <a:lstStyle/>
                    <a:p>
                      <a:pPr marL="0" marR="0" algn="ctr">
                        <a:spcBef>
                          <a:spcPts val="0"/>
                        </a:spcBef>
                        <a:spcAft>
                          <a:spcPts val="0"/>
                        </a:spcAft>
                      </a:pPr>
                      <a:r>
                        <a:rPr lang="en-US" sz="1200">
                          <a:effectLst/>
                        </a:rPr>
                        <a:t>19</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African American</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47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3815416394"/>
                  </a:ext>
                </a:extLst>
              </a:tr>
              <a:tr h="161974">
                <a:tc>
                  <a:txBody>
                    <a:bodyPr/>
                    <a:lstStyle/>
                    <a:p>
                      <a:pPr marL="0" marR="0" algn="ctr">
                        <a:spcBef>
                          <a:spcPts val="0"/>
                        </a:spcBef>
                        <a:spcAft>
                          <a:spcPts val="0"/>
                        </a:spcAft>
                      </a:pPr>
                      <a:r>
                        <a:rPr lang="en-US" sz="1200">
                          <a:effectLst/>
                        </a:rPr>
                        <a:t>20</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63</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22670703"/>
                  </a:ext>
                </a:extLst>
              </a:tr>
              <a:tr h="161974">
                <a:tc>
                  <a:txBody>
                    <a:bodyPr/>
                    <a:lstStyle/>
                    <a:p>
                      <a:pPr marL="0" marR="0" algn="ctr">
                        <a:spcBef>
                          <a:spcPts val="0"/>
                        </a:spcBef>
                        <a:spcAft>
                          <a:spcPts val="0"/>
                        </a:spcAft>
                      </a:pPr>
                      <a:r>
                        <a:rPr lang="en-US" sz="1200">
                          <a:effectLst/>
                        </a:rPr>
                        <a:t>21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86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612956314"/>
                  </a:ext>
                </a:extLst>
              </a:tr>
              <a:tr h="161974">
                <a:tc>
                  <a:txBody>
                    <a:bodyPr/>
                    <a:lstStyle/>
                    <a:p>
                      <a:pPr marL="0" marR="0" algn="ctr">
                        <a:spcBef>
                          <a:spcPts val="0"/>
                        </a:spcBef>
                        <a:spcAft>
                          <a:spcPts val="0"/>
                        </a:spcAft>
                      </a:pPr>
                      <a:r>
                        <a:rPr lang="en-US" sz="1200">
                          <a:effectLst/>
                        </a:rPr>
                        <a:t>22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64</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31</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2597626198"/>
                  </a:ext>
                </a:extLst>
              </a:tr>
              <a:tr h="161974">
                <a:tc>
                  <a:txBody>
                    <a:bodyPr/>
                    <a:lstStyle/>
                    <a:p>
                      <a:pPr marL="0" marR="0" algn="ctr">
                        <a:spcBef>
                          <a:spcPts val="0"/>
                        </a:spcBef>
                        <a:spcAft>
                          <a:spcPts val="0"/>
                        </a:spcAft>
                      </a:pPr>
                      <a:r>
                        <a:rPr lang="en-US" sz="1200">
                          <a:effectLst/>
                        </a:rPr>
                        <a:t>23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22</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225619863"/>
                  </a:ext>
                </a:extLst>
              </a:tr>
              <a:tr h="161974">
                <a:tc>
                  <a:txBody>
                    <a:bodyPr/>
                    <a:lstStyle/>
                    <a:p>
                      <a:pPr marL="0" marR="0" algn="ctr">
                        <a:spcBef>
                          <a:spcPts val="0"/>
                        </a:spcBef>
                        <a:spcAft>
                          <a:spcPts val="0"/>
                        </a:spcAft>
                      </a:pPr>
                      <a:r>
                        <a:rPr lang="en-US" sz="1200">
                          <a:effectLst/>
                        </a:rPr>
                        <a:t>24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26</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3128401639"/>
                  </a:ext>
                </a:extLst>
              </a:tr>
              <a:tr h="161974">
                <a:tc>
                  <a:txBody>
                    <a:bodyPr/>
                    <a:lstStyle/>
                    <a:p>
                      <a:pPr marL="0" marR="0" algn="ctr">
                        <a:spcBef>
                          <a:spcPts val="0"/>
                        </a:spcBef>
                        <a:spcAft>
                          <a:spcPts val="0"/>
                        </a:spcAft>
                      </a:pPr>
                      <a:r>
                        <a:rPr lang="en-US" sz="1200">
                          <a:effectLst/>
                        </a:rPr>
                        <a:t>25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NA</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r>
                        <a:rPr lang="en-US" sz="1200" dirty="0">
                          <a:effectLst/>
                          <a:latin typeface="Times New Roman" panose="02020603050405020304" pitchFamily="18" charset="0"/>
                          <a:cs typeface="Times New Roman" panose="02020603050405020304" pitchFamily="18" charset="0"/>
                        </a:rPr>
                        <a:t>X</a:t>
                      </a:r>
                    </a:p>
                  </a:txBody>
                  <a:tcPr marL="39123" marR="39123" marT="0" marB="0" anchor="b"/>
                </a:tc>
                <a:extLst>
                  <a:ext uri="{0D108BD9-81ED-4DB2-BD59-A6C34878D82A}">
                    <a16:rowId xmlns:a16="http://schemas.microsoft.com/office/drawing/2014/main" val="929140551"/>
                  </a:ext>
                </a:extLst>
              </a:tr>
              <a:tr h="161974">
                <a:tc>
                  <a:txBody>
                    <a:bodyPr/>
                    <a:lstStyle/>
                    <a:p>
                      <a:pPr marL="0" marR="0" algn="ctr">
                        <a:spcBef>
                          <a:spcPts val="0"/>
                        </a:spcBef>
                        <a:spcAft>
                          <a:spcPts val="0"/>
                        </a:spcAft>
                      </a:pPr>
                      <a:r>
                        <a:rPr lang="en-US" sz="1200">
                          <a:effectLst/>
                        </a:rPr>
                        <a:t>26</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64</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1616358552"/>
                  </a:ext>
                </a:extLst>
              </a:tr>
              <a:tr h="161974">
                <a:tc>
                  <a:txBody>
                    <a:bodyPr/>
                    <a:lstStyle/>
                    <a:p>
                      <a:pPr marL="0" marR="0" algn="ctr">
                        <a:spcBef>
                          <a:spcPts val="0"/>
                        </a:spcBef>
                        <a:spcAft>
                          <a:spcPts val="0"/>
                        </a:spcAft>
                      </a:pPr>
                      <a:r>
                        <a:rPr lang="en-US" sz="1200">
                          <a:effectLst/>
                        </a:rPr>
                        <a:t>27</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3602334606"/>
                  </a:ext>
                </a:extLst>
              </a:tr>
              <a:tr h="161974">
                <a:tc>
                  <a:txBody>
                    <a:bodyPr/>
                    <a:lstStyle/>
                    <a:p>
                      <a:pPr marL="0" marR="0" algn="ctr">
                        <a:spcBef>
                          <a:spcPts val="0"/>
                        </a:spcBef>
                        <a:spcAft>
                          <a:spcPts val="0"/>
                        </a:spcAft>
                      </a:pPr>
                      <a:r>
                        <a:rPr lang="en-US" sz="1200">
                          <a:effectLst/>
                        </a:rPr>
                        <a:t>28</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69</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572176618"/>
                  </a:ext>
                </a:extLst>
              </a:tr>
              <a:tr h="161974">
                <a:tc>
                  <a:txBody>
                    <a:bodyPr/>
                    <a:lstStyle/>
                    <a:p>
                      <a:pPr marL="0" marR="0" algn="ctr">
                        <a:spcBef>
                          <a:spcPts val="0"/>
                        </a:spcBef>
                        <a:spcAft>
                          <a:spcPts val="0"/>
                        </a:spcAft>
                      </a:pPr>
                      <a:r>
                        <a:rPr lang="en-US" sz="1200">
                          <a:effectLst/>
                        </a:rPr>
                        <a:t>29</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extLst>
                  <a:ext uri="{0D108BD9-81ED-4DB2-BD59-A6C34878D82A}">
                    <a16:rowId xmlns:a16="http://schemas.microsoft.com/office/drawing/2014/main" val="2661995249"/>
                  </a:ext>
                </a:extLst>
              </a:tr>
              <a:tr h="161974">
                <a:tc>
                  <a:txBody>
                    <a:bodyPr/>
                    <a:lstStyle/>
                    <a:p>
                      <a:pPr marL="0" marR="0" algn="ctr">
                        <a:spcBef>
                          <a:spcPts val="0"/>
                        </a:spcBef>
                        <a:spcAft>
                          <a:spcPts val="0"/>
                        </a:spcAft>
                      </a:pPr>
                      <a:r>
                        <a:rPr lang="en-US" sz="1200">
                          <a:effectLst/>
                        </a:rPr>
                        <a:t>30</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27</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395104085"/>
                  </a:ext>
                </a:extLst>
              </a:tr>
              <a:tr h="161974">
                <a:tc>
                  <a:txBody>
                    <a:bodyPr/>
                    <a:lstStyle/>
                    <a:p>
                      <a:pPr marL="0" marR="0" algn="ctr">
                        <a:spcBef>
                          <a:spcPts val="0"/>
                        </a:spcBef>
                        <a:spcAft>
                          <a:spcPts val="0"/>
                        </a:spcAft>
                      </a:pPr>
                      <a:r>
                        <a:rPr lang="en-US" sz="1200">
                          <a:effectLst/>
                        </a:rPr>
                        <a:t>31</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55</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ea typeface="MS Mincho" panose="02020609040205080304" pitchFamily="49" charset="-128"/>
                          <a:cs typeface="Times New Roman" panose="02020603050405020304" pitchFamily="18" charset="0"/>
                        </a:rPr>
                        <a:t>X</a:t>
                      </a:r>
                    </a:p>
                  </a:txBody>
                  <a:tcPr marL="39123" marR="39123" marT="0" marB="0" anchor="b"/>
                </a:tc>
                <a:extLst>
                  <a:ext uri="{0D108BD9-81ED-4DB2-BD59-A6C34878D82A}">
                    <a16:rowId xmlns:a16="http://schemas.microsoft.com/office/drawing/2014/main" val="3720670960"/>
                  </a:ext>
                </a:extLst>
              </a:tr>
              <a:tr h="161974">
                <a:tc>
                  <a:txBody>
                    <a:bodyPr/>
                    <a:lstStyle/>
                    <a:p>
                      <a:pPr marL="0" marR="0" algn="ctr">
                        <a:spcBef>
                          <a:spcPts val="0"/>
                        </a:spcBef>
                        <a:spcAft>
                          <a:spcPts val="0"/>
                        </a:spcAft>
                      </a:pPr>
                      <a:r>
                        <a:rPr lang="en-US" sz="1200">
                          <a:effectLst/>
                        </a:rPr>
                        <a:t>32</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F</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60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r>
                        <a:rPr lang="en-US" sz="1200" dirty="0">
                          <a:effectLst/>
                          <a:latin typeface="Times New Roman" panose="02020603050405020304" pitchFamily="18" charset="0"/>
                          <a:cs typeface="Times New Roman" panose="02020603050405020304" pitchFamily="18" charset="0"/>
                        </a:rPr>
                        <a:t>X</a:t>
                      </a:r>
                    </a:p>
                  </a:txBody>
                  <a:tcPr marL="39123" marR="39123" marT="0" marB="0" anchor="b"/>
                </a:tc>
                <a:extLst>
                  <a:ext uri="{0D108BD9-81ED-4DB2-BD59-A6C34878D82A}">
                    <a16:rowId xmlns:a16="http://schemas.microsoft.com/office/drawing/2014/main" val="1900779991"/>
                  </a:ext>
                </a:extLst>
              </a:tr>
              <a:tr h="161974">
                <a:tc>
                  <a:txBody>
                    <a:bodyPr/>
                    <a:lstStyle/>
                    <a:p>
                      <a:pPr marL="0" marR="0" algn="ctr">
                        <a:spcBef>
                          <a:spcPts val="0"/>
                        </a:spcBef>
                        <a:spcAft>
                          <a:spcPts val="0"/>
                        </a:spcAft>
                      </a:pPr>
                      <a:r>
                        <a:rPr lang="en-US" sz="1200">
                          <a:effectLst/>
                        </a:rPr>
                        <a:t>33</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dirty="0">
                          <a:effectLst/>
                          <a:latin typeface="Times New Roman" panose="02020603050405020304" pitchFamily="18" charset="0"/>
                          <a:cs typeface="Times New Roman" panose="02020603050405020304" pitchFamily="18" charset="0"/>
                        </a:rPr>
                        <a:t>X</a:t>
                      </a:r>
                      <a:endParaRPr lang="en-US" sz="12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3122110595"/>
                  </a:ext>
                </a:extLst>
              </a:tr>
              <a:tr h="161974">
                <a:tc>
                  <a:txBody>
                    <a:bodyPr/>
                    <a:lstStyle/>
                    <a:p>
                      <a:pPr marL="0" marR="0" algn="ctr">
                        <a:spcBef>
                          <a:spcPts val="0"/>
                        </a:spcBef>
                        <a:spcAft>
                          <a:spcPts val="0"/>
                        </a:spcAft>
                      </a:pPr>
                      <a:r>
                        <a:rPr lang="en-US" sz="1200">
                          <a:effectLst/>
                        </a:rPr>
                        <a:t>34</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53</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30</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r>
                        <a:rPr lang="en-US" sz="1200" dirty="0">
                          <a:effectLst/>
                          <a:latin typeface="Times New Roman" panose="02020603050405020304" pitchFamily="18" charset="0"/>
                          <a:cs typeface="Times New Roman" panose="02020603050405020304" pitchFamily="18" charset="0"/>
                        </a:rPr>
                        <a:t>X</a:t>
                      </a:r>
                    </a:p>
                  </a:txBody>
                  <a:tcPr marL="39123" marR="39123" marT="0" marB="0" anchor="b"/>
                </a:tc>
                <a:extLst>
                  <a:ext uri="{0D108BD9-81ED-4DB2-BD59-A6C34878D82A}">
                    <a16:rowId xmlns:a16="http://schemas.microsoft.com/office/drawing/2014/main" val="128465858"/>
                  </a:ext>
                </a:extLst>
              </a:tr>
              <a:tr h="161974">
                <a:tc>
                  <a:txBody>
                    <a:bodyPr/>
                    <a:lstStyle/>
                    <a:p>
                      <a:pPr marL="0" marR="0" algn="ctr">
                        <a:spcBef>
                          <a:spcPts val="0"/>
                        </a:spcBef>
                        <a:spcAft>
                          <a:spcPts val="0"/>
                        </a:spcAft>
                      </a:pPr>
                      <a:r>
                        <a:rPr lang="en-US" sz="1200">
                          <a:effectLst/>
                        </a:rPr>
                        <a:t>35</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58</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26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2062764569"/>
                  </a:ext>
                </a:extLst>
              </a:tr>
              <a:tr h="161974">
                <a:tc>
                  <a:txBody>
                    <a:bodyPr/>
                    <a:lstStyle/>
                    <a:p>
                      <a:pPr marL="0" marR="0" algn="ctr">
                        <a:spcBef>
                          <a:spcPts val="0"/>
                        </a:spcBef>
                        <a:spcAft>
                          <a:spcPts val="0"/>
                        </a:spcAft>
                      </a:pPr>
                      <a:r>
                        <a:rPr lang="en-US" sz="1200">
                          <a:effectLst/>
                        </a:rPr>
                        <a:t>36</a:t>
                      </a:r>
                      <a:endParaRPr lang="en-US" sz="1200">
                        <a:effectLst/>
                        <a:latin typeface="Cambria" panose="02040503050406030204" pitchFamily="18" charset="0"/>
                        <a:ea typeface="MS Mincho" panose="02020609040205080304" pitchFamily="49" charset="-128"/>
                        <a:cs typeface="Arial" panose="020B0604020202020204" pitchFamily="34"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M</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White</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76</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35</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marL="0" marR="0" algn="ctr">
                        <a:spcBef>
                          <a:spcPts val="0"/>
                        </a:spcBef>
                        <a:spcAft>
                          <a:spcPts val="0"/>
                        </a:spcAft>
                      </a:pPr>
                      <a:r>
                        <a:rPr lang="en-US" sz="1200">
                          <a:effectLst/>
                          <a:latin typeface="Times New Roman" panose="02020603050405020304" pitchFamily="18" charset="0"/>
                          <a:cs typeface="Times New Roman" panose="02020603050405020304" pitchFamily="18" charset="0"/>
                        </a:rPr>
                        <a:t>X</a:t>
                      </a:r>
                      <a:endParaRPr lang="en-US" sz="12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l"/>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tc>
                  <a:txBody>
                    <a:bodyPr/>
                    <a:lstStyle/>
                    <a:p>
                      <a:pPr algn="ctr"/>
                      <a:endParaRPr lang="en-US" sz="1200" dirty="0">
                        <a:effectLst/>
                        <a:latin typeface="Times New Roman" panose="02020603050405020304" pitchFamily="18" charset="0"/>
                        <a:cs typeface="Times New Roman" panose="02020603050405020304" pitchFamily="18" charset="0"/>
                      </a:endParaRPr>
                    </a:p>
                  </a:txBody>
                  <a:tcPr marL="39123" marR="39123" marT="0" marB="0" anchor="b"/>
                </a:tc>
                <a:extLst>
                  <a:ext uri="{0D108BD9-81ED-4DB2-BD59-A6C34878D82A}">
                    <a16:rowId xmlns:a16="http://schemas.microsoft.com/office/drawing/2014/main" val="1668323837"/>
                  </a:ext>
                </a:extLst>
              </a:tr>
            </a:tbl>
          </a:graphicData>
        </a:graphic>
      </p:graphicFrame>
    </p:spTree>
    <p:extLst>
      <p:ext uri="{BB962C8B-B14F-4D97-AF65-F5344CB8AC3E}">
        <p14:creationId xmlns:p14="http://schemas.microsoft.com/office/powerpoint/2010/main" val="1983262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33031A4-BC59-CAAA-37EE-412D593B4F7C}"/>
              </a:ext>
            </a:extLst>
          </p:cNvPr>
          <p:cNvPicPr>
            <a:picLocks noGrp="1" noChangeAspect="1"/>
          </p:cNvPicPr>
          <p:nvPr>
            <p:ph idx="1"/>
          </p:nvPr>
        </p:nvPicPr>
        <p:blipFill>
          <a:blip r:embed="rId2"/>
          <a:stretch>
            <a:fillRect/>
          </a:stretch>
        </p:blipFill>
        <p:spPr>
          <a:xfrm>
            <a:off x="3491220" y="1825625"/>
            <a:ext cx="5209560" cy="4351338"/>
          </a:xfrm>
          <a:prstGeom prst="rect">
            <a:avLst/>
          </a:prstGeom>
        </p:spPr>
      </p:pic>
      <p:sp>
        <p:nvSpPr>
          <p:cNvPr id="8" name="TextBox 7">
            <a:extLst>
              <a:ext uri="{FF2B5EF4-FFF2-40B4-BE49-F238E27FC236}">
                <a16:creationId xmlns:a16="http://schemas.microsoft.com/office/drawing/2014/main" id="{941BFB30-A191-B6E5-7A29-DBECF59CD7E3}"/>
              </a:ext>
            </a:extLst>
          </p:cNvPr>
          <p:cNvSpPr txBox="1"/>
          <p:nvPr/>
        </p:nvSpPr>
        <p:spPr>
          <a:xfrm>
            <a:off x="335280" y="472440"/>
            <a:ext cx="3863878" cy="369332"/>
          </a:xfrm>
          <a:prstGeom prst="rect">
            <a:avLst/>
          </a:prstGeom>
          <a:noFill/>
        </p:spPr>
        <p:txBody>
          <a:bodyPr wrap="none" rtlCol="0">
            <a:spAutoFit/>
          </a:bodyPr>
          <a:lstStyle/>
          <a:p>
            <a:r>
              <a:rPr lang="en-US" dirty="0"/>
              <a:t>Figure 5 – Single object for all 4 figures.</a:t>
            </a:r>
          </a:p>
        </p:txBody>
      </p:sp>
    </p:spTree>
    <p:extLst>
      <p:ext uri="{BB962C8B-B14F-4D97-AF65-F5344CB8AC3E}">
        <p14:creationId xmlns:p14="http://schemas.microsoft.com/office/powerpoint/2010/main" val="2665064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8AD3004-BF5B-6862-8D31-E39C302162E7}"/>
              </a:ext>
            </a:extLst>
          </p:cNvPr>
          <p:cNvSpPr txBox="1"/>
          <p:nvPr/>
        </p:nvSpPr>
        <p:spPr>
          <a:xfrm>
            <a:off x="0" y="0"/>
            <a:ext cx="936667" cy="369332"/>
          </a:xfrm>
          <a:prstGeom prst="rect">
            <a:avLst/>
          </a:prstGeom>
          <a:noFill/>
        </p:spPr>
        <p:txBody>
          <a:bodyPr wrap="none" rtlCol="0">
            <a:spAutoFit/>
          </a:bodyPr>
          <a:lstStyle/>
          <a:p>
            <a:r>
              <a:rPr lang="en-US" dirty="0"/>
              <a:t>Figure 6</a:t>
            </a:r>
          </a:p>
        </p:txBody>
      </p:sp>
      <p:pic>
        <p:nvPicPr>
          <p:cNvPr id="3" name="Picture 2">
            <a:extLst>
              <a:ext uri="{FF2B5EF4-FFF2-40B4-BE49-F238E27FC236}">
                <a16:creationId xmlns:a16="http://schemas.microsoft.com/office/drawing/2014/main" id="{1AC89CC4-F0B7-A813-4E65-2BC06CC5983D}"/>
              </a:ext>
            </a:extLst>
          </p:cNvPr>
          <p:cNvPicPr>
            <a:picLocks noChangeAspect="1"/>
          </p:cNvPicPr>
          <p:nvPr/>
        </p:nvPicPr>
        <p:blipFill>
          <a:blip r:embed="rId3"/>
          <a:stretch>
            <a:fillRect/>
          </a:stretch>
        </p:blipFill>
        <p:spPr>
          <a:xfrm>
            <a:off x="2230730" y="0"/>
            <a:ext cx="7730540" cy="6858000"/>
          </a:xfrm>
          <a:prstGeom prst="rect">
            <a:avLst/>
          </a:prstGeom>
        </p:spPr>
      </p:pic>
    </p:spTree>
    <p:extLst>
      <p:ext uri="{BB962C8B-B14F-4D97-AF65-F5344CB8AC3E}">
        <p14:creationId xmlns:p14="http://schemas.microsoft.com/office/powerpoint/2010/main" val="555679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10;&#10;Description automatically generated">
            <a:extLst>
              <a:ext uri="{FF2B5EF4-FFF2-40B4-BE49-F238E27FC236}">
                <a16:creationId xmlns:a16="http://schemas.microsoft.com/office/drawing/2014/main" id="{04CAD88C-53C7-8F6D-BE86-EB31B41B8E56}"/>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56212" y="1086852"/>
            <a:ext cx="4572019" cy="4657124"/>
          </a:xfrm>
          <a:prstGeom prst="rect">
            <a:avLst/>
          </a:prstGeom>
        </p:spPr>
      </p:pic>
      <p:pic>
        <p:nvPicPr>
          <p:cNvPr id="4" name="Picture 3"/>
          <p:cNvPicPr>
            <a:picLocks noChangeAspect="1"/>
          </p:cNvPicPr>
          <p:nvPr/>
        </p:nvPicPr>
        <p:blipFill>
          <a:blip r:embed="rId4"/>
          <a:stretch>
            <a:fillRect/>
          </a:stretch>
        </p:blipFill>
        <p:spPr>
          <a:xfrm>
            <a:off x="519342" y="1437618"/>
            <a:ext cx="3187254" cy="2024948"/>
          </a:xfrm>
          <a:prstGeom prst="rect">
            <a:avLst/>
          </a:prstGeom>
        </p:spPr>
      </p:pic>
      <p:pic>
        <p:nvPicPr>
          <p:cNvPr id="9" name="Picture 8" descr="Chart, scatter chart&#10;&#10;Description automatically generated">
            <a:extLst>
              <a:ext uri="{FF2B5EF4-FFF2-40B4-BE49-F238E27FC236}">
                <a16:creationId xmlns:a16="http://schemas.microsoft.com/office/drawing/2014/main" id="{A61DBAF0-A856-22CC-48EF-1B23B36A017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283810" y="1315721"/>
            <a:ext cx="3863330" cy="3863330"/>
          </a:xfrm>
          <a:prstGeom prst="rect">
            <a:avLst/>
          </a:prstGeom>
        </p:spPr>
      </p:pic>
      <p:sp>
        <p:nvSpPr>
          <p:cNvPr id="10" name="TextBox 9">
            <a:extLst>
              <a:ext uri="{FF2B5EF4-FFF2-40B4-BE49-F238E27FC236}">
                <a16:creationId xmlns:a16="http://schemas.microsoft.com/office/drawing/2014/main" id="{83CA7065-70EC-3491-BE29-3F3A9AB383F1}"/>
              </a:ext>
            </a:extLst>
          </p:cNvPr>
          <p:cNvSpPr txBox="1"/>
          <p:nvPr/>
        </p:nvSpPr>
        <p:spPr>
          <a:xfrm>
            <a:off x="0" y="0"/>
            <a:ext cx="3299878" cy="369332"/>
          </a:xfrm>
          <a:prstGeom prst="rect">
            <a:avLst/>
          </a:prstGeom>
          <a:noFill/>
        </p:spPr>
        <p:txBody>
          <a:bodyPr wrap="none" rtlCol="0">
            <a:spAutoFit/>
          </a:bodyPr>
          <a:lstStyle/>
          <a:p>
            <a:r>
              <a:rPr lang="en-US" dirty="0"/>
              <a:t>Figure 1 – the 4 figures are loose.</a:t>
            </a:r>
          </a:p>
        </p:txBody>
      </p:sp>
      <p:sp>
        <p:nvSpPr>
          <p:cNvPr id="13" name="TextBox 12">
            <a:extLst>
              <a:ext uri="{FF2B5EF4-FFF2-40B4-BE49-F238E27FC236}">
                <a16:creationId xmlns:a16="http://schemas.microsoft.com/office/drawing/2014/main" id="{FB6C91A4-13B0-5985-7883-D5CB4C178CAA}"/>
              </a:ext>
            </a:extLst>
          </p:cNvPr>
          <p:cNvSpPr txBox="1"/>
          <p:nvPr/>
        </p:nvSpPr>
        <p:spPr>
          <a:xfrm>
            <a:off x="354403" y="1304262"/>
            <a:ext cx="405880" cy="307777"/>
          </a:xfrm>
          <a:prstGeom prst="rect">
            <a:avLst/>
          </a:prstGeom>
          <a:noFill/>
        </p:spPr>
        <p:txBody>
          <a:bodyPr wrap="none" rtlCol="0">
            <a:spAutoFit/>
          </a:bodyPr>
          <a:lstStyle/>
          <a:p>
            <a:r>
              <a:rPr lang="en-US" sz="1400" b="1" dirty="0"/>
              <a:t>(A)</a:t>
            </a:r>
          </a:p>
        </p:txBody>
      </p:sp>
      <p:sp>
        <p:nvSpPr>
          <p:cNvPr id="14" name="TextBox 13">
            <a:extLst>
              <a:ext uri="{FF2B5EF4-FFF2-40B4-BE49-F238E27FC236}">
                <a16:creationId xmlns:a16="http://schemas.microsoft.com/office/drawing/2014/main" id="{3B4C12EF-12D6-0D25-C2DE-136DC306D7B5}"/>
              </a:ext>
            </a:extLst>
          </p:cNvPr>
          <p:cNvSpPr txBox="1"/>
          <p:nvPr/>
        </p:nvSpPr>
        <p:spPr>
          <a:xfrm>
            <a:off x="3851067" y="1335905"/>
            <a:ext cx="397866" cy="307777"/>
          </a:xfrm>
          <a:prstGeom prst="rect">
            <a:avLst/>
          </a:prstGeom>
          <a:noFill/>
        </p:spPr>
        <p:txBody>
          <a:bodyPr wrap="none" rtlCol="0">
            <a:spAutoFit/>
          </a:bodyPr>
          <a:lstStyle/>
          <a:p>
            <a:r>
              <a:rPr lang="en-US" sz="1400" b="1" dirty="0"/>
              <a:t>(B)</a:t>
            </a:r>
          </a:p>
        </p:txBody>
      </p:sp>
      <p:sp>
        <p:nvSpPr>
          <p:cNvPr id="15" name="TextBox 14">
            <a:extLst>
              <a:ext uri="{FF2B5EF4-FFF2-40B4-BE49-F238E27FC236}">
                <a16:creationId xmlns:a16="http://schemas.microsoft.com/office/drawing/2014/main" id="{1ADBEF8B-7AF4-AD1F-FC61-B20D3001A96C}"/>
              </a:ext>
            </a:extLst>
          </p:cNvPr>
          <p:cNvSpPr txBox="1"/>
          <p:nvPr/>
        </p:nvSpPr>
        <p:spPr>
          <a:xfrm>
            <a:off x="8100694" y="1380774"/>
            <a:ext cx="391454" cy="307777"/>
          </a:xfrm>
          <a:prstGeom prst="rect">
            <a:avLst/>
          </a:prstGeom>
          <a:noFill/>
        </p:spPr>
        <p:txBody>
          <a:bodyPr wrap="none" rtlCol="0">
            <a:spAutoFit/>
          </a:bodyPr>
          <a:lstStyle/>
          <a:p>
            <a:r>
              <a:rPr lang="en-US" sz="1400" b="1" dirty="0"/>
              <a:t>(C)</a:t>
            </a:r>
          </a:p>
        </p:txBody>
      </p:sp>
      <p:sp>
        <p:nvSpPr>
          <p:cNvPr id="5" name="TextBox 4">
            <a:extLst>
              <a:ext uri="{FF2B5EF4-FFF2-40B4-BE49-F238E27FC236}">
                <a16:creationId xmlns:a16="http://schemas.microsoft.com/office/drawing/2014/main" id="{DF6A5E5B-52EA-6FA4-925F-51A2E6D24837}"/>
              </a:ext>
            </a:extLst>
          </p:cNvPr>
          <p:cNvSpPr txBox="1"/>
          <p:nvPr/>
        </p:nvSpPr>
        <p:spPr>
          <a:xfrm>
            <a:off x="349593" y="3339928"/>
            <a:ext cx="410690" cy="307777"/>
          </a:xfrm>
          <a:prstGeom prst="rect">
            <a:avLst/>
          </a:prstGeom>
          <a:noFill/>
        </p:spPr>
        <p:txBody>
          <a:bodyPr wrap="none" rtlCol="0">
            <a:spAutoFit/>
          </a:bodyPr>
          <a:lstStyle/>
          <a:p>
            <a:r>
              <a:rPr lang="en-US" sz="1400" b="1" dirty="0"/>
              <a:t>(D)</a:t>
            </a:r>
          </a:p>
        </p:txBody>
      </p:sp>
      <p:graphicFrame>
        <p:nvGraphicFramePr>
          <p:cNvPr id="7" name="Object 6">
            <a:extLst>
              <a:ext uri="{FF2B5EF4-FFF2-40B4-BE49-F238E27FC236}">
                <a16:creationId xmlns:a16="http://schemas.microsoft.com/office/drawing/2014/main" id="{5D95A64F-4680-A02D-DFF6-4559F2C8646C}"/>
              </a:ext>
            </a:extLst>
          </p:cNvPr>
          <p:cNvGraphicFramePr>
            <a:graphicFrameLocks noChangeAspect="1"/>
          </p:cNvGraphicFramePr>
          <p:nvPr>
            <p:extLst>
              <p:ext uri="{D42A27DB-BD31-4B8C-83A1-F6EECF244321}">
                <p14:modId xmlns:p14="http://schemas.microsoft.com/office/powerpoint/2010/main" val="2042270756"/>
              </p:ext>
            </p:extLst>
          </p:nvPr>
        </p:nvGraphicFramePr>
        <p:xfrm>
          <a:off x="-300097" y="3313504"/>
          <a:ext cx="5159835" cy="2240234"/>
        </p:xfrm>
        <a:graphic>
          <a:graphicData uri="http://schemas.openxmlformats.org/presentationml/2006/ole">
            <mc:AlternateContent xmlns:mc="http://schemas.openxmlformats.org/markup-compatibility/2006">
              <mc:Choice xmlns:v="urn:schemas-microsoft-com:vml" Requires="v">
                <p:oleObj name="Prism 9" r:id="rId6" imgW="6848341" imgH="2973072" progId="Prism9.Document">
                  <p:embed/>
                </p:oleObj>
              </mc:Choice>
              <mc:Fallback>
                <p:oleObj name="Prism 9" r:id="rId6" imgW="6848341" imgH="2973072" progId="Prism9.Document">
                  <p:embed/>
                  <p:pic>
                    <p:nvPicPr>
                      <p:cNvPr id="0" name=""/>
                      <p:cNvPicPr/>
                      <p:nvPr/>
                    </p:nvPicPr>
                    <p:blipFill>
                      <a:blip r:embed="rId7"/>
                      <a:stretch>
                        <a:fillRect/>
                      </a:stretch>
                    </p:blipFill>
                    <p:spPr>
                      <a:xfrm>
                        <a:off x="-300097" y="3313504"/>
                        <a:ext cx="5159835" cy="2240234"/>
                      </a:xfrm>
                      <a:prstGeom prst="rect">
                        <a:avLst/>
                      </a:prstGeom>
                    </p:spPr>
                  </p:pic>
                </p:oleObj>
              </mc:Fallback>
            </mc:AlternateContent>
          </a:graphicData>
        </a:graphic>
      </p:graphicFrame>
    </p:spTree>
    <p:extLst>
      <p:ext uri="{BB962C8B-B14F-4D97-AF65-F5344CB8AC3E}">
        <p14:creationId xmlns:p14="http://schemas.microsoft.com/office/powerpoint/2010/main" val="1927851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3CA7065-70EC-3491-BE29-3F3A9AB383F1}"/>
              </a:ext>
            </a:extLst>
          </p:cNvPr>
          <p:cNvSpPr txBox="1"/>
          <p:nvPr/>
        </p:nvSpPr>
        <p:spPr>
          <a:xfrm>
            <a:off x="335280" y="472440"/>
            <a:ext cx="3863878" cy="369332"/>
          </a:xfrm>
          <a:prstGeom prst="rect">
            <a:avLst/>
          </a:prstGeom>
          <a:noFill/>
        </p:spPr>
        <p:txBody>
          <a:bodyPr wrap="none" rtlCol="0">
            <a:spAutoFit/>
          </a:bodyPr>
          <a:lstStyle/>
          <a:p>
            <a:r>
              <a:rPr lang="en-US" dirty="0"/>
              <a:t>Figure 1 – Single object for all 4 figures.</a:t>
            </a:r>
          </a:p>
        </p:txBody>
      </p:sp>
      <p:pic>
        <p:nvPicPr>
          <p:cNvPr id="2" name="Picture 1">
            <a:extLst>
              <a:ext uri="{FF2B5EF4-FFF2-40B4-BE49-F238E27FC236}">
                <a16:creationId xmlns:a16="http://schemas.microsoft.com/office/drawing/2014/main" id="{68171183-73FF-4C24-3283-7EC2FC69A32F}"/>
              </a:ext>
            </a:extLst>
          </p:cNvPr>
          <p:cNvPicPr>
            <a:picLocks noChangeAspect="1"/>
          </p:cNvPicPr>
          <p:nvPr/>
        </p:nvPicPr>
        <p:blipFill>
          <a:blip r:embed="rId3"/>
          <a:stretch>
            <a:fillRect/>
          </a:stretch>
        </p:blipFill>
        <p:spPr>
          <a:xfrm>
            <a:off x="197434" y="1484211"/>
            <a:ext cx="11797132" cy="4295321"/>
          </a:xfrm>
          <a:prstGeom prst="rect">
            <a:avLst/>
          </a:prstGeom>
        </p:spPr>
      </p:pic>
    </p:spTree>
    <p:extLst>
      <p:ext uri="{BB962C8B-B14F-4D97-AF65-F5344CB8AC3E}">
        <p14:creationId xmlns:p14="http://schemas.microsoft.com/office/powerpoint/2010/main" val="396261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40080" y="1705685"/>
            <a:ext cx="3504310" cy="2152706"/>
          </a:xfrm>
          <a:prstGeom prst="rect">
            <a:avLst/>
          </a:prstGeom>
        </p:spPr>
      </p:pic>
      <p:pic>
        <p:nvPicPr>
          <p:cNvPr id="10" name="Picture 9" descr="Chart, scatter chart&#10;&#10;Description automatically generated">
            <a:extLst>
              <a:ext uri="{FF2B5EF4-FFF2-40B4-BE49-F238E27FC236}">
                <a16:creationId xmlns:a16="http://schemas.microsoft.com/office/drawing/2014/main" id="{7B8D506D-E4EA-315C-ED8A-52B6691494BF}"/>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325396" y="1630680"/>
            <a:ext cx="3733800" cy="3962400"/>
          </a:xfrm>
          <a:prstGeom prst="rect">
            <a:avLst/>
          </a:prstGeom>
        </p:spPr>
      </p:pic>
      <p:graphicFrame>
        <p:nvGraphicFramePr>
          <p:cNvPr id="3" name="Object 2">
            <a:extLst>
              <a:ext uri="{FF2B5EF4-FFF2-40B4-BE49-F238E27FC236}">
                <a16:creationId xmlns:a16="http://schemas.microsoft.com/office/drawing/2014/main" id="{B0B438F6-35B6-7727-380D-102977F57945}"/>
              </a:ext>
            </a:extLst>
          </p:cNvPr>
          <p:cNvGraphicFramePr>
            <a:graphicFrameLocks noChangeAspect="1"/>
          </p:cNvGraphicFramePr>
          <p:nvPr>
            <p:extLst>
              <p:ext uri="{D42A27DB-BD31-4B8C-83A1-F6EECF244321}">
                <p14:modId xmlns:p14="http://schemas.microsoft.com/office/powerpoint/2010/main" val="1047189849"/>
              </p:ext>
            </p:extLst>
          </p:nvPr>
        </p:nvGraphicFramePr>
        <p:xfrm>
          <a:off x="524581" y="3705992"/>
          <a:ext cx="3681925" cy="2397026"/>
        </p:xfrm>
        <a:graphic>
          <a:graphicData uri="http://schemas.openxmlformats.org/presentationml/2006/ole">
            <mc:AlternateContent xmlns:mc="http://schemas.openxmlformats.org/markup-compatibility/2006">
              <mc:Choice xmlns:v="urn:schemas-microsoft-com:vml" Requires="v">
                <p:oleObj name="Prism 9" r:id="rId5" imgW="4567601" imgH="2973072" progId="Prism9.Document">
                  <p:embed/>
                </p:oleObj>
              </mc:Choice>
              <mc:Fallback>
                <p:oleObj name="Prism 9" r:id="rId5" imgW="4567601" imgH="2973072" progId="Prism9.Document">
                  <p:embed/>
                  <p:pic>
                    <p:nvPicPr>
                      <p:cNvPr id="0" name=""/>
                      <p:cNvPicPr/>
                      <p:nvPr/>
                    </p:nvPicPr>
                    <p:blipFill>
                      <a:blip r:embed="rId6"/>
                      <a:stretch>
                        <a:fillRect/>
                      </a:stretch>
                    </p:blipFill>
                    <p:spPr>
                      <a:xfrm>
                        <a:off x="524581" y="3705992"/>
                        <a:ext cx="3681925" cy="2397026"/>
                      </a:xfrm>
                      <a:prstGeom prst="rect">
                        <a:avLst/>
                      </a:prstGeom>
                    </p:spPr>
                  </p:pic>
                </p:oleObj>
              </mc:Fallback>
            </mc:AlternateContent>
          </a:graphicData>
        </a:graphic>
      </p:graphicFrame>
      <p:pic>
        <p:nvPicPr>
          <p:cNvPr id="2" name="Content Placeholder 4">
            <a:extLst>
              <a:ext uri="{FF2B5EF4-FFF2-40B4-BE49-F238E27FC236}">
                <a16:creationId xmlns:a16="http://schemas.microsoft.com/office/drawing/2014/main" id="{491EF01C-54DF-74B5-C9A0-DC8B5A5F09FD}"/>
              </a:ext>
            </a:extLst>
          </p:cNvPr>
          <p:cNvPicPr>
            <a:picLocks noGrp="1" noChangeAspect="1"/>
          </p:cNvPicPr>
          <p:nvPr>
            <p:ph idx="1"/>
          </p:nvPr>
        </p:nvPicPr>
        <p:blipFill>
          <a:blip r:embed="rId7"/>
          <a:stretch>
            <a:fillRect/>
          </a:stretch>
        </p:blipFill>
        <p:spPr>
          <a:xfrm>
            <a:off x="4206506" y="1729543"/>
            <a:ext cx="4088410" cy="4198817"/>
          </a:xfrm>
        </p:spPr>
      </p:pic>
      <p:sp>
        <p:nvSpPr>
          <p:cNvPr id="4" name="TextBox 3">
            <a:extLst>
              <a:ext uri="{FF2B5EF4-FFF2-40B4-BE49-F238E27FC236}">
                <a16:creationId xmlns:a16="http://schemas.microsoft.com/office/drawing/2014/main" id="{FDFCEFC4-2261-4D49-0A3F-390FB3AAA747}"/>
              </a:ext>
            </a:extLst>
          </p:cNvPr>
          <p:cNvSpPr txBox="1"/>
          <p:nvPr/>
        </p:nvSpPr>
        <p:spPr>
          <a:xfrm>
            <a:off x="522043" y="1670022"/>
            <a:ext cx="405880" cy="307777"/>
          </a:xfrm>
          <a:prstGeom prst="rect">
            <a:avLst/>
          </a:prstGeom>
          <a:noFill/>
        </p:spPr>
        <p:txBody>
          <a:bodyPr wrap="none" rtlCol="0">
            <a:spAutoFit/>
          </a:bodyPr>
          <a:lstStyle/>
          <a:p>
            <a:r>
              <a:rPr lang="en-US" sz="1400" b="1" dirty="0"/>
              <a:t>(A)</a:t>
            </a:r>
          </a:p>
        </p:txBody>
      </p:sp>
      <p:sp>
        <p:nvSpPr>
          <p:cNvPr id="6" name="TextBox 5">
            <a:extLst>
              <a:ext uri="{FF2B5EF4-FFF2-40B4-BE49-F238E27FC236}">
                <a16:creationId xmlns:a16="http://schemas.microsoft.com/office/drawing/2014/main" id="{D8B022D0-37EA-008C-4C79-358A2249C53C}"/>
              </a:ext>
            </a:extLst>
          </p:cNvPr>
          <p:cNvSpPr txBox="1"/>
          <p:nvPr/>
        </p:nvSpPr>
        <p:spPr>
          <a:xfrm>
            <a:off x="4262547" y="1701665"/>
            <a:ext cx="397866" cy="307777"/>
          </a:xfrm>
          <a:prstGeom prst="rect">
            <a:avLst/>
          </a:prstGeom>
          <a:noFill/>
        </p:spPr>
        <p:txBody>
          <a:bodyPr wrap="none" rtlCol="0">
            <a:spAutoFit/>
          </a:bodyPr>
          <a:lstStyle/>
          <a:p>
            <a:r>
              <a:rPr lang="en-US" sz="1400" b="1" dirty="0"/>
              <a:t>(B)</a:t>
            </a:r>
          </a:p>
        </p:txBody>
      </p:sp>
      <p:sp>
        <p:nvSpPr>
          <p:cNvPr id="7" name="TextBox 6">
            <a:extLst>
              <a:ext uri="{FF2B5EF4-FFF2-40B4-BE49-F238E27FC236}">
                <a16:creationId xmlns:a16="http://schemas.microsoft.com/office/drawing/2014/main" id="{05920B02-BAB1-5181-7971-1D4083346375}"/>
              </a:ext>
            </a:extLst>
          </p:cNvPr>
          <p:cNvSpPr txBox="1"/>
          <p:nvPr/>
        </p:nvSpPr>
        <p:spPr>
          <a:xfrm>
            <a:off x="7978774" y="1746534"/>
            <a:ext cx="391454" cy="307777"/>
          </a:xfrm>
          <a:prstGeom prst="rect">
            <a:avLst/>
          </a:prstGeom>
          <a:noFill/>
        </p:spPr>
        <p:txBody>
          <a:bodyPr wrap="none" rtlCol="0">
            <a:spAutoFit/>
          </a:bodyPr>
          <a:lstStyle/>
          <a:p>
            <a:r>
              <a:rPr lang="en-US" sz="1400" b="1" dirty="0"/>
              <a:t>(C)</a:t>
            </a:r>
          </a:p>
        </p:txBody>
      </p:sp>
      <p:sp>
        <p:nvSpPr>
          <p:cNvPr id="9" name="TextBox 8">
            <a:extLst>
              <a:ext uri="{FF2B5EF4-FFF2-40B4-BE49-F238E27FC236}">
                <a16:creationId xmlns:a16="http://schemas.microsoft.com/office/drawing/2014/main" id="{7CE50FB2-2EB8-3F24-8045-03DF8CA7A0B1}"/>
              </a:ext>
            </a:extLst>
          </p:cNvPr>
          <p:cNvSpPr txBox="1"/>
          <p:nvPr/>
        </p:nvSpPr>
        <p:spPr>
          <a:xfrm>
            <a:off x="517233" y="3705688"/>
            <a:ext cx="410690" cy="307777"/>
          </a:xfrm>
          <a:prstGeom prst="rect">
            <a:avLst/>
          </a:prstGeom>
          <a:noFill/>
        </p:spPr>
        <p:txBody>
          <a:bodyPr wrap="none" rtlCol="0">
            <a:spAutoFit/>
          </a:bodyPr>
          <a:lstStyle/>
          <a:p>
            <a:r>
              <a:rPr lang="en-US" sz="1400" b="1" dirty="0"/>
              <a:t>(D)</a:t>
            </a:r>
          </a:p>
        </p:txBody>
      </p:sp>
      <p:sp>
        <p:nvSpPr>
          <p:cNvPr id="11" name="TextBox 10">
            <a:extLst>
              <a:ext uri="{FF2B5EF4-FFF2-40B4-BE49-F238E27FC236}">
                <a16:creationId xmlns:a16="http://schemas.microsoft.com/office/drawing/2014/main" id="{3587E5D7-C140-EE64-8D7F-228B1A908E4A}"/>
              </a:ext>
            </a:extLst>
          </p:cNvPr>
          <p:cNvSpPr txBox="1"/>
          <p:nvPr/>
        </p:nvSpPr>
        <p:spPr>
          <a:xfrm>
            <a:off x="0" y="396240"/>
            <a:ext cx="3299878" cy="369332"/>
          </a:xfrm>
          <a:prstGeom prst="rect">
            <a:avLst/>
          </a:prstGeom>
          <a:noFill/>
        </p:spPr>
        <p:txBody>
          <a:bodyPr wrap="none" rtlCol="0">
            <a:spAutoFit/>
          </a:bodyPr>
          <a:lstStyle/>
          <a:p>
            <a:r>
              <a:rPr lang="en-US" dirty="0"/>
              <a:t>Figure 2 – the 4 figures are loose.</a:t>
            </a:r>
          </a:p>
        </p:txBody>
      </p:sp>
    </p:spTree>
    <p:extLst>
      <p:ext uri="{BB962C8B-B14F-4D97-AF65-F5344CB8AC3E}">
        <p14:creationId xmlns:p14="http://schemas.microsoft.com/office/powerpoint/2010/main" val="3951043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5C6B801-94E6-0647-3058-1310EAD2C639}"/>
              </a:ext>
            </a:extLst>
          </p:cNvPr>
          <p:cNvPicPr>
            <a:picLocks noChangeAspect="1"/>
          </p:cNvPicPr>
          <p:nvPr/>
        </p:nvPicPr>
        <p:blipFill>
          <a:blip r:embed="rId3"/>
          <a:stretch>
            <a:fillRect/>
          </a:stretch>
        </p:blipFill>
        <p:spPr>
          <a:xfrm>
            <a:off x="320040" y="1191584"/>
            <a:ext cx="11490960" cy="4498697"/>
          </a:xfrm>
          <a:prstGeom prst="rect">
            <a:avLst/>
          </a:prstGeom>
        </p:spPr>
      </p:pic>
      <p:sp>
        <p:nvSpPr>
          <p:cNvPr id="14" name="TextBox 13">
            <a:extLst>
              <a:ext uri="{FF2B5EF4-FFF2-40B4-BE49-F238E27FC236}">
                <a16:creationId xmlns:a16="http://schemas.microsoft.com/office/drawing/2014/main" id="{0249DDFB-FA36-B798-D093-CB2F46F96EF5}"/>
              </a:ext>
            </a:extLst>
          </p:cNvPr>
          <p:cNvSpPr txBox="1"/>
          <p:nvPr/>
        </p:nvSpPr>
        <p:spPr>
          <a:xfrm>
            <a:off x="335280" y="472440"/>
            <a:ext cx="3863878" cy="369332"/>
          </a:xfrm>
          <a:prstGeom prst="rect">
            <a:avLst/>
          </a:prstGeom>
          <a:noFill/>
        </p:spPr>
        <p:txBody>
          <a:bodyPr wrap="none" rtlCol="0">
            <a:spAutoFit/>
          </a:bodyPr>
          <a:lstStyle/>
          <a:p>
            <a:r>
              <a:rPr lang="en-US" dirty="0"/>
              <a:t>Figure 2 – Single object for all 4 figures.</a:t>
            </a:r>
          </a:p>
        </p:txBody>
      </p:sp>
    </p:spTree>
    <p:extLst>
      <p:ext uri="{BB962C8B-B14F-4D97-AF65-F5344CB8AC3E}">
        <p14:creationId xmlns:p14="http://schemas.microsoft.com/office/powerpoint/2010/main" val="3702779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68333" y="1333937"/>
            <a:ext cx="3523760" cy="2164655"/>
          </a:xfrm>
          <a:prstGeom prst="rect">
            <a:avLst/>
          </a:prstGeom>
        </p:spPr>
      </p:pic>
      <p:pic>
        <p:nvPicPr>
          <p:cNvPr id="10" name="Picture 9" descr="Chart, scatter chart&#10;&#10;Description automatically generated">
            <a:extLst>
              <a:ext uri="{FF2B5EF4-FFF2-40B4-BE49-F238E27FC236}">
                <a16:creationId xmlns:a16="http://schemas.microsoft.com/office/drawing/2014/main" id="{91356247-1B39-99E2-0E9A-626082B9FE1B}"/>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31480" y="1217949"/>
            <a:ext cx="4160520" cy="4160520"/>
          </a:xfrm>
          <a:prstGeom prst="rect">
            <a:avLst/>
          </a:prstGeom>
        </p:spPr>
      </p:pic>
      <p:pic>
        <p:nvPicPr>
          <p:cNvPr id="2" name="Picture 1"/>
          <p:cNvPicPr>
            <a:picLocks noChangeAspect="1"/>
          </p:cNvPicPr>
          <p:nvPr/>
        </p:nvPicPr>
        <p:blipFill>
          <a:blip r:embed="rId5"/>
          <a:stretch>
            <a:fillRect/>
          </a:stretch>
        </p:blipFill>
        <p:spPr>
          <a:xfrm>
            <a:off x="4043680" y="1333938"/>
            <a:ext cx="4104639" cy="4442022"/>
          </a:xfrm>
          <a:prstGeom prst="rect">
            <a:avLst/>
          </a:prstGeom>
        </p:spPr>
      </p:pic>
      <p:graphicFrame>
        <p:nvGraphicFramePr>
          <p:cNvPr id="3" name="Object 2">
            <a:extLst>
              <a:ext uri="{FF2B5EF4-FFF2-40B4-BE49-F238E27FC236}">
                <a16:creationId xmlns:a16="http://schemas.microsoft.com/office/drawing/2014/main" id="{AA84ED64-7264-8D07-53F7-85155BD93B56}"/>
              </a:ext>
            </a:extLst>
          </p:cNvPr>
          <p:cNvGraphicFramePr>
            <a:graphicFrameLocks noChangeAspect="1"/>
          </p:cNvGraphicFramePr>
          <p:nvPr>
            <p:extLst>
              <p:ext uri="{D42A27DB-BD31-4B8C-83A1-F6EECF244321}">
                <p14:modId xmlns:p14="http://schemas.microsoft.com/office/powerpoint/2010/main" val="1792637692"/>
              </p:ext>
            </p:extLst>
          </p:nvPr>
        </p:nvGraphicFramePr>
        <p:xfrm>
          <a:off x="407374" y="3376673"/>
          <a:ext cx="3638580" cy="2368808"/>
        </p:xfrm>
        <a:graphic>
          <a:graphicData uri="http://schemas.openxmlformats.org/presentationml/2006/ole">
            <mc:AlternateContent xmlns:mc="http://schemas.openxmlformats.org/markup-compatibility/2006">
              <mc:Choice xmlns:v="urn:schemas-microsoft-com:vml" Requires="v">
                <p:oleObj name="Prism 9" r:id="rId6" imgW="4567601" imgH="2973072" progId="Prism9.Document">
                  <p:embed/>
                </p:oleObj>
              </mc:Choice>
              <mc:Fallback>
                <p:oleObj name="Prism 9" r:id="rId6" imgW="4567601" imgH="2973072" progId="Prism9.Document">
                  <p:embed/>
                  <p:pic>
                    <p:nvPicPr>
                      <p:cNvPr id="2" name="Object 1">
                        <a:extLst>
                          <a:ext uri="{FF2B5EF4-FFF2-40B4-BE49-F238E27FC236}">
                            <a16:creationId xmlns:a16="http://schemas.microsoft.com/office/drawing/2014/main" id="{E9D410B2-6778-5334-18A5-694519989E37}"/>
                          </a:ext>
                        </a:extLst>
                      </p:cNvPr>
                      <p:cNvPicPr/>
                      <p:nvPr/>
                    </p:nvPicPr>
                    <p:blipFill>
                      <a:blip r:embed="rId7"/>
                      <a:stretch>
                        <a:fillRect/>
                      </a:stretch>
                    </p:blipFill>
                    <p:spPr>
                      <a:xfrm>
                        <a:off x="407374" y="3376673"/>
                        <a:ext cx="3638580" cy="2368808"/>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869149CF-3BDA-44DC-3590-B2499914818B}"/>
              </a:ext>
            </a:extLst>
          </p:cNvPr>
          <p:cNvSpPr txBox="1"/>
          <p:nvPr/>
        </p:nvSpPr>
        <p:spPr>
          <a:xfrm>
            <a:off x="354403" y="1228062"/>
            <a:ext cx="405880" cy="307777"/>
          </a:xfrm>
          <a:prstGeom prst="rect">
            <a:avLst/>
          </a:prstGeom>
          <a:noFill/>
        </p:spPr>
        <p:txBody>
          <a:bodyPr wrap="none" rtlCol="0">
            <a:spAutoFit/>
          </a:bodyPr>
          <a:lstStyle/>
          <a:p>
            <a:r>
              <a:rPr lang="en-US" sz="1400" b="1" dirty="0"/>
              <a:t>(A)</a:t>
            </a:r>
          </a:p>
        </p:txBody>
      </p:sp>
      <p:sp>
        <p:nvSpPr>
          <p:cNvPr id="5" name="TextBox 4">
            <a:extLst>
              <a:ext uri="{FF2B5EF4-FFF2-40B4-BE49-F238E27FC236}">
                <a16:creationId xmlns:a16="http://schemas.microsoft.com/office/drawing/2014/main" id="{B94CDCDF-66CF-15D7-BB6F-B6E015A87B2C}"/>
              </a:ext>
            </a:extLst>
          </p:cNvPr>
          <p:cNvSpPr txBox="1"/>
          <p:nvPr/>
        </p:nvSpPr>
        <p:spPr>
          <a:xfrm>
            <a:off x="3957747" y="1198745"/>
            <a:ext cx="397866" cy="307777"/>
          </a:xfrm>
          <a:prstGeom prst="rect">
            <a:avLst/>
          </a:prstGeom>
          <a:noFill/>
        </p:spPr>
        <p:txBody>
          <a:bodyPr wrap="none" rtlCol="0">
            <a:spAutoFit/>
          </a:bodyPr>
          <a:lstStyle/>
          <a:p>
            <a:r>
              <a:rPr lang="en-US" sz="1400" b="1" dirty="0"/>
              <a:t>(B)</a:t>
            </a:r>
          </a:p>
        </p:txBody>
      </p:sp>
      <p:sp>
        <p:nvSpPr>
          <p:cNvPr id="6" name="TextBox 5">
            <a:extLst>
              <a:ext uri="{FF2B5EF4-FFF2-40B4-BE49-F238E27FC236}">
                <a16:creationId xmlns:a16="http://schemas.microsoft.com/office/drawing/2014/main" id="{2D3083DB-0A5B-91A8-247B-B5CD60ADFDAB}"/>
              </a:ext>
            </a:extLst>
          </p:cNvPr>
          <p:cNvSpPr txBox="1"/>
          <p:nvPr/>
        </p:nvSpPr>
        <p:spPr>
          <a:xfrm>
            <a:off x="7963534" y="1228374"/>
            <a:ext cx="391454" cy="307777"/>
          </a:xfrm>
          <a:prstGeom prst="rect">
            <a:avLst/>
          </a:prstGeom>
          <a:noFill/>
        </p:spPr>
        <p:txBody>
          <a:bodyPr wrap="none" rtlCol="0">
            <a:spAutoFit/>
          </a:bodyPr>
          <a:lstStyle/>
          <a:p>
            <a:r>
              <a:rPr lang="en-US" sz="1400" b="1" dirty="0"/>
              <a:t>(C)</a:t>
            </a:r>
          </a:p>
        </p:txBody>
      </p:sp>
      <p:sp>
        <p:nvSpPr>
          <p:cNvPr id="9" name="TextBox 8">
            <a:extLst>
              <a:ext uri="{FF2B5EF4-FFF2-40B4-BE49-F238E27FC236}">
                <a16:creationId xmlns:a16="http://schemas.microsoft.com/office/drawing/2014/main" id="{879587D8-38C6-DA08-CCDE-03DA9A057812}"/>
              </a:ext>
            </a:extLst>
          </p:cNvPr>
          <p:cNvSpPr txBox="1"/>
          <p:nvPr/>
        </p:nvSpPr>
        <p:spPr>
          <a:xfrm>
            <a:off x="349593" y="3370408"/>
            <a:ext cx="410690" cy="307777"/>
          </a:xfrm>
          <a:prstGeom prst="rect">
            <a:avLst/>
          </a:prstGeom>
          <a:noFill/>
        </p:spPr>
        <p:txBody>
          <a:bodyPr wrap="none" rtlCol="0">
            <a:spAutoFit/>
          </a:bodyPr>
          <a:lstStyle/>
          <a:p>
            <a:r>
              <a:rPr lang="en-US" sz="1400" b="1" dirty="0"/>
              <a:t>(D)</a:t>
            </a:r>
          </a:p>
        </p:txBody>
      </p:sp>
      <p:sp>
        <p:nvSpPr>
          <p:cNvPr id="11" name="TextBox 10">
            <a:extLst>
              <a:ext uri="{FF2B5EF4-FFF2-40B4-BE49-F238E27FC236}">
                <a16:creationId xmlns:a16="http://schemas.microsoft.com/office/drawing/2014/main" id="{97E0C07A-4DA2-C052-F90C-FAC52D072CDF}"/>
              </a:ext>
            </a:extLst>
          </p:cNvPr>
          <p:cNvSpPr txBox="1"/>
          <p:nvPr/>
        </p:nvSpPr>
        <p:spPr>
          <a:xfrm>
            <a:off x="0" y="0"/>
            <a:ext cx="3299878" cy="369332"/>
          </a:xfrm>
          <a:prstGeom prst="rect">
            <a:avLst/>
          </a:prstGeom>
          <a:noFill/>
        </p:spPr>
        <p:txBody>
          <a:bodyPr wrap="none" rtlCol="0">
            <a:spAutoFit/>
          </a:bodyPr>
          <a:lstStyle/>
          <a:p>
            <a:r>
              <a:rPr lang="en-US" dirty="0"/>
              <a:t>Figure 3 – the 4 figures are loose.</a:t>
            </a:r>
          </a:p>
        </p:txBody>
      </p:sp>
    </p:spTree>
    <p:extLst>
      <p:ext uri="{BB962C8B-B14F-4D97-AF65-F5344CB8AC3E}">
        <p14:creationId xmlns:p14="http://schemas.microsoft.com/office/powerpoint/2010/main" val="1207229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7FF693A-21DD-0279-2AC9-9FDD5544D9A6}"/>
              </a:ext>
            </a:extLst>
          </p:cNvPr>
          <p:cNvPicPr>
            <a:picLocks noChangeAspect="1"/>
          </p:cNvPicPr>
          <p:nvPr/>
        </p:nvPicPr>
        <p:blipFill>
          <a:blip r:embed="rId3"/>
          <a:stretch>
            <a:fillRect/>
          </a:stretch>
        </p:blipFill>
        <p:spPr>
          <a:xfrm>
            <a:off x="106680" y="1143175"/>
            <a:ext cx="11871960" cy="4613103"/>
          </a:xfrm>
          <a:prstGeom prst="rect">
            <a:avLst/>
          </a:prstGeom>
        </p:spPr>
      </p:pic>
      <p:sp>
        <p:nvSpPr>
          <p:cNvPr id="12" name="TextBox 11">
            <a:extLst>
              <a:ext uri="{FF2B5EF4-FFF2-40B4-BE49-F238E27FC236}">
                <a16:creationId xmlns:a16="http://schemas.microsoft.com/office/drawing/2014/main" id="{3D6A5D29-D69E-E306-E284-C1DB42335D7D}"/>
              </a:ext>
            </a:extLst>
          </p:cNvPr>
          <p:cNvSpPr txBox="1"/>
          <p:nvPr/>
        </p:nvSpPr>
        <p:spPr>
          <a:xfrm>
            <a:off x="335280" y="472440"/>
            <a:ext cx="3863878" cy="369332"/>
          </a:xfrm>
          <a:prstGeom prst="rect">
            <a:avLst/>
          </a:prstGeom>
          <a:noFill/>
        </p:spPr>
        <p:txBody>
          <a:bodyPr wrap="none" rtlCol="0">
            <a:spAutoFit/>
          </a:bodyPr>
          <a:lstStyle/>
          <a:p>
            <a:r>
              <a:rPr lang="en-US" dirty="0"/>
              <a:t>Figure 3 – Single object for all 4 figures.</a:t>
            </a:r>
          </a:p>
        </p:txBody>
      </p:sp>
    </p:spTree>
    <p:extLst>
      <p:ext uri="{BB962C8B-B14F-4D97-AF65-F5344CB8AC3E}">
        <p14:creationId xmlns:p14="http://schemas.microsoft.com/office/powerpoint/2010/main" val="1240667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8AD3004-BF5B-6862-8D31-E39C302162E7}"/>
              </a:ext>
            </a:extLst>
          </p:cNvPr>
          <p:cNvSpPr txBox="1"/>
          <p:nvPr/>
        </p:nvSpPr>
        <p:spPr>
          <a:xfrm>
            <a:off x="0" y="0"/>
            <a:ext cx="936667" cy="369332"/>
          </a:xfrm>
          <a:prstGeom prst="rect">
            <a:avLst/>
          </a:prstGeom>
          <a:noFill/>
        </p:spPr>
        <p:txBody>
          <a:bodyPr wrap="none" rtlCol="0">
            <a:spAutoFit/>
          </a:bodyPr>
          <a:lstStyle/>
          <a:p>
            <a:r>
              <a:rPr lang="en-US" dirty="0"/>
              <a:t>Figure 4</a:t>
            </a:r>
          </a:p>
        </p:txBody>
      </p:sp>
      <p:pic>
        <p:nvPicPr>
          <p:cNvPr id="2" name="Picture 1">
            <a:extLst>
              <a:ext uri="{FF2B5EF4-FFF2-40B4-BE49-F238E27FC236}">
                <a16:creationId xmlns:a16="http://schemas.microsoft.com/office/drawing/2014/main" id="{87D6D46E-E1ED-AE5C-BD7A-105CDAF70A7E}"/>
              </a:ext>
            </a:extLst>
          </p:cNvPr>
          <p:cNvPicPr>
            <a:picLocks noChangeAspect="1"/>
          </p:cNvPicPr>
          <p:nvPr/>
        </p:nvPicPr>
        <p:blipFill>
          <a:blip r:embed="rId3"/>
          <a:stretch>
            <a:fillRect/>
          </a:stretch>
        </p:blipFill>
        <p:spPr>
          <a:xfrm>
            <a:off x="2615133" y="0"/>
            <a:ext cx="6961734" cy="6858000"/>
          </a:xfrm>
          <a:prstGeom prst="rect">
            <a:avLst/>
          </a:prstGeom>
        </p:spPr>
      </p:pic>
    </p:spTree>
    <p:extLst>
      <p:ext uri="{BB962C8B-B14F-4D97-AF65-F5344CB8AC3E}">
        <p14:creationId xmlns:p14="http://schemas.microsoft.com/office/powerpoint/2010/main" val="2943609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8AD3004-BF5B-6862-8D31-E39C302162E7}"/>
              </a:ext>
            </a:extLst>
          </p:cNvPr>
          <p:cNvSpPr txBox="1"/>
          <p:nvPr/>
        </p:nvSpPr>
        <p:spPr>
          <a:xfrm>
            <a:off x="0" y="0"/>
            <a:ext cx="936667" cy="369332"/>
          </a:xfrm>
          <a:prstGeom prst="rect">
            <a:avLst/>
          </a:prstGeom>
          <a:noFill/>
        </p:spPr>
        <p:txBody>
          <a:bodyPr wrap="none" rtlCol="0">
            <a:spAutoFit/>
          </a:bodyPr>
          <a:lstStyle/>
          <a:p>
            <a:r>
              <a:rPr lang="en-US" dirty="0"/>
              <a:t>Figure 5</a:t>
            </a:r>
          </a:p>
        </p:txBody>
      </p:sp>
      <p:pic>
        <p:nvPicPr>
          <p:cNvPr id="3" name="Picture 2">
            <a:extLst>
              <a:ext uri="{FF2B5EF4-FFF2-40B4-BE49-F238E27FC236}">
                <a16:creationId xmlns:a16="http://schemas.microsoft.com/office/drawing/2014/main" id="{15E1C7C1-B2A5-31FF-EF59-9AD4809DFC35}"/>
              </a:ext>
            </a:extLst>
          </p:cNvPr>
          <p:cNvPicPr>
            <a:picLocks noChangeAspect="1"/>
          </p:cNvPicPr>
          <p:nvPr/>
        </p:nvPicPr>
        <p:blipFill>
          <a:blip r:embed="rId3"/>
          <a:stretch>
            <a:fillRect/>
          </a:stretch>
        </p:blipFill>
        <p:spPr>
          <a:xfrm>
            <a:off x="2433637" y="271462"/>
            <a:ext cx="7324725" cy="6315075"/>
          </a:xfrm>
          <a:prstGeom prst="rect">
            <a:avLst/>
          </a:prstGeom>
        </p:spPr>
      </p:pic>
      <p:sp>
        <p:nvSpPr>
          <p:cNvPr id="2" name="Rectangle 1">
            <a:extLst>
              <a:ext uri="{FF2B5EF4-FFF2-40B4-BE49-F238E27FC236}">
                <a16:creationId xmlns:a16="http://schemas.microsoft.com/office/drawing/2014/main" id="{DD92EDC2-0AD6-6A19-43F2-DCA752997FF7}"/>
              </a:ext>
            </a:extLst>
          </p:cNvPr>
          <p:cNvSpPr/>
          <p:nvPr/>
        </p:nvSpPr>
        <p:spPr>
          <a:xfrm>
            <a:off x="2296633" y="191386"/>
            <a:ext cx="276446" cy="63951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FCEA1FC3-0D1C-9B03-BC64-A3DCA99AF5D3}"/>
              </a:ext>
            </a:extLst>
          </p:cNvPr>
          <p:cNvSpPr/>
          <p:nvPr/>
        </p:nvSpPr>
        <p:spPr>
          <a:xfrm>
            <a:off x="9714616" y="184666"/>
            <a:ext cx="276446" cy="63951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2123B71-8372-EB21-2CBC-999E340EE410}"/>
              </a:ext>
            </a:extLst>
          </p:cNvPr>
          <p:cNvSpPr/>
          <p:nvPr/>
        </p:nvSpPr>
        <p:spPr>
          <a:xfrm rot="16200000">
            <a:off x="5736517" y="-3692238"/>
            <a:ext cx="276446" cy="7788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EC4508F-8E19-93CD-5DF5-3CEE6AA0EE38}"/>
              </a:ext>
            </a:extLst>
          </p:cNvPr>
          <p:cNvSpPr/>
          <p:nvPr/>
        </p:nvSpPr>
        <p:spPr>
          <a:xfrm rot="16200000">
            <a:off x="6329113" y="2685122"/>
            <a:ext cx="276446" cy="7788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DD46D49-9301-E5A9-CBB0-D8C7A64807E1}"/>
              </a:ext>
            </a:extLst>
          </p:cNvPr>
          <p:cNvSpPr/>
          <p:nvPr/>
        </p:nvSpPr>
        <p:spPr>
          <a:xfrm>
            <a:off x="2342099" y="2583713"/>
            <a:ext cx="276446" cy="28282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356A0DC-3E4B-E361-52B6-4FA1A5107B30}"/>
              </a:ext>
            </a:extLst>
          </p:cNvPr>
          <p:cNvSpPr/>
          <p:nvPr/>
        </p:nvSpPr>
        <p:spPr>
          <a:xfrm>
            <a:off x="2433637" y="60321"/>
            <a:ext cx="276446" cy="28282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DB5599C-66E9-9774-775B-362744E6A2F9}"/>
              </a:ext>
            </a:extLst>
          </p:cNvPr>
          <p:cNvSpPr/>
          <p:nvPr/>
        </p:nvSpPr>
        <p:spPr>
          <a:xfrm>
            <a:off x="6455483" y="200282"/>
            <a:ext cx="276446" cy="34147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AFEDDF-96ED-ACC2-C858-E908B2EF5E74}"/>
              </a:ext>
            </a:extLst>
          </p:cNvPr>
          <p:cNvSpPr/>
          <p:nvPr/>
        </p:nvSpPr>
        <p:spPr>
          <a:xfrm rot="16200000">
            <a:off x="3667624" y="5460611"/>
            <a:ext cx="276446" cy="21489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8ECF8C9-2381-5C8A-28AD-6EB724496435}"/>
              </a:ext>
            </a:extLst>
          </p:cNvPr>
          <p:cNvSpPr txBox="1"/>
          <p:nvPr/>
        </p:nvSpPr>
        <p:spPr>
          <a:xfrm>
            <a:off x="2588091" y="302825"/>
            <a:ext cx="405880" cy="307777"/>
          </a:xfrm>
          <a:prstGeom prst="rect">
            <a:avLst/>
          </a:prstGeom>
          <a:noFill/>
        </p:spPr>
        <p:txBody>
          <a:bodyPr wrap="none" rtlCol="0">
            <a:spAutoFit/>
          </a:bodyPr>
          <a:lstStyle/>
          <a:p>
            <a:r>
              <a:rPr lang="en-US" sz="1400" b="1" dirty="0"/>
              <a:t>(A)</a:t>
            </a:r>
          </a:p>
        </p:txBody>
      </p:sp>
      <p:sp>
        <p:nvSpPr>
          <p:cNvPr id="13" name="TextBox 12">
            <a:extLst>
              <a:ext uri="{FF2B5EF4-FFF2-40B4-BE49-F238E27FC236}">
                <a16:creationId xmlns:a16="http://schemas.microsoft.com/office/drawing/2014/main" id="{377067BD-A068-7BFB-9097-3131432E8EBF}"/>
              </a:ext>
            </a:extLst>
          </p:cNvPr>
          <p:cNvSpPr txBox="1"/>
          <p:nvPr/>
        </p:nvSpPr>
        <p:spPr>
          <a:xfrm>
            <a:off x="2588091" y="3228352"/>
            <a:ext cx="397866" cy="307777"/>
          </a:xfrm>
          <a:prstGeom prst="rect">
            <a:avLst/>
          </a:prstGeom>
          <a:noFill/>
        </p:spPr>
        <p:txBody>
          <a:bodyPr wrap="none" rtlCol="0">
            <a:spAutoFit/>
          </a:bodyPr>
          <a:lstStyle/>
          <a:p>
            <a:r>
              <a:rPr lang="en-US" sz="1400" b="1" dirty="0"/>
              <a:t>(B)</a:t>
            </a:r>
          </a:p>
        </p:txBody>
      </p:sp>
      <p:sp>
        <p:nvSpPr>
          <p:cNvPr id="14" name="TextBox 13">
            <a:extLst>
              <a:ext uri="{FF2B5EF4-FFF2-40B4-BE49-F238E27FC236}">
                <a16:creationId xmlns:a16="http://schemas.microsoft.com/office/drawing/2014/main" id="{49C6349D-170B-E253-6A50-4B10BA96A4BE}"/>
              </a:ext>
            </a:extLst>
          </p:cNvPr>
          <p:cNvSpPr txBox="1"/>
          <p:nvPr/>
        </p:nvSpPr>
        <p:spPr>
          <a:xfrm>
            <a:off x="6525741" y="302825"/>
            <a:ext cx="391454" cy="307777"/>
          </a:xfrm>
          <a:prstGeom prst="rect">
            <a:avLst/>
          </a:prstGeom>
          <a:noFill/>
        </p:spPr>
        <p:txBody>
          <a:bodyPr wrap="none" rtlCol="0">
            <a:spAutoFit/>
          </a:bodyPr>
          <a:lstStyle/>
          <a:p>
            <a:r>
              <a:rPr lang="en-US" sz="1400" b="1" dirty="0"/>
              <a:t>(C)</a:t>
            </a:r>
          </a:p>
        </p:txBody>
      </p:sp>
      <p:sp>
        <p:nvSpPr>
          <p:cNvPr id="15" name="TextBox 14">
            <a:extLst>
              <a:ext uri="{FF2B5EF4-FFF2-40B4-BE49-F238E27FC236}">
                <a16:creationId xmlns:a16="http://schemas.microsoft.com/office/drawing/2014/main" id="{FE661770-A6A8-49B3-C4CE-5BE0C8B3BBC2}"/>
              </a:ext>
            </a:extLst>
          </p:cNvPr>
          <p:cNvSpPr txBox="1"/>
          <p:nvPr/>
        </p:nvSpPr>
        <p:spPr>
          <a:xfrm>
            <a:off x="6506505" y="3235072"/>
            <a:ext cx="410690" cy="307777"/>
          </a:xfrm>
          <a:prstGeom prst="rect">
            <a:avLst/>
          </a:prstGeom>
          <a:noFill/>
        </p:spPr>
        <p:txBody>
          <a:bodyPr wrap="none" rtlCol="0">
            <a:spAutoFit/>
          </a:bodyPr>
          <a:lstStyle/>
          <a:p>
            <a:r>
              <a:rPr lang="en-US" sz="1400" b="1" dirty="0"/>
              <a:t>(D)</a:t>
            </a:r>
          </a:p>
        </p:txBody>
      </p:sp>
    </p:spTree>
    <p:extLst>
      <p:ext uri="{BB962C8B-B14F-4D97-AF65-F5344CB8AC3E}">
        <p14:creationId xmlns:p14="http://schemas.microsoft.com/office/powerpoint/2010/main" val="809690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2595</TotalTime>
  <Words>1557</Words>
  <Application>Microsoft Macintosh PowerPoint</Application>
  <PresentationFormat>Widescreen</PresentationFormat>
  <Paragraphs>418</Paragraphs>
  <Slides>11</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Calibri Light</vt:lpstr>
      <vt:lpstr>Cambria</vt:lpstr>
      <vt:lpstr>Times New Roman</vt:lpstr>
      <vt:lpstr>Office Theme</vt:lpstr>
      <vt:lpstr>Prism 9</vt:lpstr>
      <vt:lpstr>Table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dc:creator>
  <cp:lastModifiedBy>John Paul John Aboubechara</cp:lastModifiedBy>
  <cp:revision>74</cp:revision>
  <dcterms:created xsi:type="dcterms:W3CDTF">2022-12-16T21:14:51Z</dcterms:created>
  <dcterms:modified xsi:type="dcterms:W3CDTF">2023-07-01T20:20:30Z</dcterms:modified>
</cp:coreProperties>
</file>